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84" r:id="rId3"/>
    <p:sldId id="258" r:id="rId4"/>
    <p:sldId id="285" r:id="rId5"/>
    <p:sldId id="28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  <p:sldId id="274" r:id="rId22"/>
    <p:sldId id="275" r:id="rId23"/>
    <p:sldId id="257" r:id="rId24"/>
    <p:sldId id="276" r:id="rId25"/>
    <p:sldId id="277" r:id="rId26"/>
    <p:sldId id="280" r:id="rId27"/>
    <p:sldId id="278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EF4C7A-8565-4CE1-B3A4-246E4CA4AD22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B789-692F-4D44-8065-A33F34C37772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3E56A94-2CBC-4A5D-8C08-081F12FF894E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31B739-4256-446A-9786-479283FF0ACF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A3CE91-5BDC-4FEE-AA3D-D7759635061E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CC08-EA2E-4A75-9E99-9A0BEE0894C6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9136B5-9121-4EF0-A743-C05D3C64964C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4CA375-8F36-42A4-A1C2-67FF13E30FE4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10C7A5-6884-4ADE-BC8B-C6AD39676B3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80CB86-9489-42C4-A183-67B32DCD665A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1C81CE-430E-4CE1-B448-E8044370A6BD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hr-HR" alt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 alt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FDE0CB-FBD9-45E7-A0EB-43A544DC326D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Doc. Dr. Nika Sokol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800"/>
              <a:t> Utjecaj oporezivanja na opredjeljenje birača na izborima</a:t>
            </a:r>
            <a:br>
              <a:rPr lang="hr-HR" sz="2800"/>
            </a:br>
            <a:endParaRPr lang="hr-HR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Predstavnička demokracija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23528" y="1628800"/>
            <a:ext cx="7906072" cy="4502125"/>
          </a:xfrm>
        </p:spPr>
        <p:txBody>
          <a:bodyPr/>
          <a:lstStyle/>
          <a:p>
            <a:pPr marL="273050" indent="-273050">
              <a:lnSpc>
                <a:spcPct val="90000"/>
              </a:lnSpc>
            </a:pPr>
            <a:r>
              <a:rPr lang="hr-HR" sz="2500" dirty="0"/>
              <a:t>Objašnjavanje ponašanja države zahtijeva proučavanje međusobnog utjecaja izabranih političara, javnih službenika i posebnih interesnih skupina.</a:t>
            </a:r>
          </a:p>
          <a:p>
            <a:pPr marL="273050" indent="-273050">
              <a:lnSpc>
                <a:spcPct val="90000"/>
              </a:lnSpc>
            </a:pPr>
            <a:endParaRPr lang="hr-HR" sz="2500" dirty="0"/>
          </a:p>
          <a:p>
            <a:pPr marL="273050" indent="-273050">
              <a:lnSpc>
                <a:spcPct val="90000"/>
              </a:lnSpc>
            </a:pPr>
            <a:r>
              <a:rPr lang="hr-HR" sz="2500" dirty="0"/>
              <a:t>Promatrat ćemo: </a:t>
            </a:r>
          </a:p>
          <a:p>
            <a:pPr marL="730250" lvl="1" indent="-457200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hr-HR" dirty="0">
                <a:solidFill>
                  <a:srgbClr val="CC0000"/>
                </a:solidFill>
              </a:rPr>
              <a:t>izabrane političare, </a:t>
            </a:r>
          </a:p>
          <a:p>
            <a:pPr marL="730250" lvl="1" indent="-457200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hr-HR" dirty="0">
                <a:solidFill>
                  <a:srgbClr val="CC0000"/>
                </a:solidFill>
              </a:rPr>
              <a:t>državne službenike (birokrate), </a:t>
            </a:r>
          </a:p>
          <a:p>
            <a:pPr marL="730250" lvl="1" indent="-457200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hr-HR" dirty="0">
                <a:solidFill>
                  <a:srgbClr val="CC0000"/>
                </a:solidFill>
              </a:rPr>
              <a:t>posebne interesne skupine</a:t>
            </a:r>
            <a:r>
              <a:rPr lang="hr-H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Izabrani državni političari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512" y="1556793"/>
            <a:ext cx="8964488" cy="4602708"/>
          </a:xfrm>
        </p:spPr>
        <p:txBody>
          <a:bodyPr/>
          <a:lstStyle/>
          <a:p>
            <a:pPr marL="273050" indent="-273050">
              <a:lnSpc>
                <a:spcPct val="90000"/>
              </a:lnSpc>
            </a:pPr>
            <a:r>
              <a:rPr lang="hr-HR" sz="2400" dirty="0"/>
              <a:t>Zamislimo izbore za predsjednika države, pretpostavimo:</a:t>
            </a:r>
          </a:p>
          <a:p>
            <a:pPr marL="547688" lvl="1" indent="-228600">
              <a:lnSpc>
                <a:spcPct val="90000"/>
              </a:lnSpc>
            </a:pPr>
            <a:r>
              <a:rPr lang="hr-HR" sz="2400" dirty="0"/>
              <a:t>samo su dva kandidata  </a:t>
            </a:r>
          </a:p>
          <a:p>
            <a:pPr marL="547688" lvl="1" indent="-228600">
              <a:lnSpc>
                <a:spcPct val="90000"/>
              </a:lnSpc>
            </a:pPr>
            <a:r>
              <a:rPr lang="hr-HR" sz="2400" dirty="0"/>
              <a:t>glasači žele </a:t>
            </a:r>
            <a:r>
              <a:rPr lang="hr-HR" sz="2400" dirty="0" err="1"/>
              <a:t>maksimizirati</a:t>
            </a:r>
            <a:r>
              <a:rPr lang="hr-HR" sz="2400" dirty="0"/>
              <a:t> svoju korist</a:t>
            </a:r>
          </a:p>
          <a:p>
            <a:pPr marL="547688" lvl="1" indent="-228600">
              <a:lnSpc>
                <a:spcPct val="90000"/>
              </a:lnSpc>
            </a:pPr>
            <a:r>
              <a:rPr lang="hr-HR" sz="2400" dirty="0"/>
              <a:t>kandidati žele osvojiti što više glasova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None/>
            </a:pPr>
            <a:endParaRPr lang="hr-HR" sz="2400" dirty="0"/>
          </a:p>
          <a:p>
            <a:pPr marL="273050" indent="-273050">
              <a:lnSpc>
                <a:spcPct val="90000"/>
              </a:lnSpc>
            </a:pPr>
            <a:r>
              <a:rPr lang="hr-HR" sz="2400" dirty="0"/>
              <a:t>Kandidati se pokušavaju prilagoditi </a:t>
            </a:r>
            <a:r>
              <a:rPr lang="hr-HR" sz="2400" dirty="0" err="1">
                <a:solidFill>
                  <a:srgbClr val="CC0000"/>
                </a:solidFill>
              </a:rPr>
              <a:t>medijanskom</a:t>
            </a:r>
            <a:r>
              <a:rPr lang="hr-HR" sz="2400" dirty="0">
                <a:solidFill>
                  <a:srgbClr val="CC0000"/>
                </a:solidFill>
              </a:rPr>
              <a:t> glasaču</a:t>
            </a:r>
            <a:r>
              <a:rPr lang="hr-HR" sz="2400" dirty="0"/>
              <a:t>  </a:t>
            </a:r>
            <a:r>
              <a:rPr lang="hr-HR" sz="2400" dirty="0" err="1">
                <a:solidFill>
                  <a:srgbClr val="003399"/>
                </a:solidFill>
              </a:rPr>
              <a:t>Downs</a:t>
            </a:r>
            <a:r>
              <a:rPr lang="hr-HR" sz="2400" dirty="0">
                <a:solidFill>
                  <a:srgbClr val="003399"/>
                </a:solidFill>
              </a:rPr>
              <a:t> (1957)</a:t>
            </a:r>
            <a:r>
              <a:rPr lang="hr-HR" sz="2400" dirty="0"/>
              <a:t> - onom čije su preferencije na sredini skale preferencija.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922337"/>
          </a:xfrm>
        </p:spPr>
        <p:txBody>
          <a:bodyPr bIns="91440"/>
          <a:lstStyle/>
          <a:p>
            <a:r>
              <a:rPr lang="hr-HR"/>
              <a:t>Problemi s medijanskim glasačem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23528" y="1412776"/>
            <a:ext cx="8424936" cy="5229325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</a:pPr>
            <a:r>
              <a:rPr lang="hr-HR" sz="2000" dirty="0"/>
              <a:t>teško je uvijek utvrditi </a:t>
            </a:r>
            <a:r>
              <a:rPr lang="hr-HR" sz="2000" dirty="0" err="1"/>
              <a:t>medijanskog</a:t>
            </a:r>
            <a:r>
              <a:rPr lang="hr-HR" sz="2000" dirty="0"/>
              <a:t> glasača, to ovisi o pitanju koje se razmatra </a:t>
            </a:r>
            <a:r>
              <a:rPr lang="hr-HR" sz="2000" dirty="0">
                <a:solidFill>
                  <a:srgbClr val="003399"/>
                </a:solidFill>
              </a:rPr>
              <a:t>(kapitalna ulaganja, naoružanje, mirovine, </a:t>
            </a:r>
            <a:r>
              <a:rPr lang="hr-HR" sz="2000" dirty="0" err="1">
                <a:solidFill>
                  <a:srgbClr val="003399"/>
                </a:solidFill>
              </a:rPr>
              <a:t>pobačaj..</a:t>
            </a:r>
            <a:r>
              <a:rPr lang="hr-HR" sz="2000" dirty="0">
                <a:solidFill>
                  <a:srgbClr val="003399"/>
                </a:solidFill>
              </a:rPr>
              <a:t>.)</a:t>
            </a:r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ako su preferencije s više vrhova sve pada u vodu</a:t>
            </a:r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ideologija - neki se kandidati iz ideoloških razloga nisu u stanju prilagoditi </a:t>
            </a:r>
            <a:r>
              <a:rPr lang="hr-HR" sz="2000" dirty="0" err="1"/>
              <a:t>medijanskom</a:t>
            </a:r>
            <a:r>
              <a:rPr lang="hr-HR" sz="2000" dirty="0"/>
              <a:t> glasaču</a:t>
            </a:r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glasači nisu uvijek realni, političari mogu </a:t>
            </a:r>
            <a:r>
              <a:rPr lang="hr-HR" sz="2000" dirty="0" err="1"/>
              <a:t>npr</a:t>
            </a:r>
            <a:r>
              <a:rPr lang="hr-HR" sz="2000" dirty="0"/>
              <a:t>. biti privlačni </a:t>
            </a:r>
            <a:r>
              <a:rPr lang="hr-HR" sz="2000" dirty="0">
                <a:solidFill>
                  <a:srgbClr val="003399"/>
                </a:solidFill>
              </a:rPr>
              <a:t>(Vidošević, Obama),</a:t>
            </a:r>
            <a:r>
              <a:rPr lang="hr-HR" sz="2000" dirty="0"/>
              <a:t> ili obrnuto</a:t>
            </a:r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u ovom modelu kandidati se prilagođavaju glasačima, ali nije uvijek tako; postoje vođe </a:t>
            </a:r>
            <a:r>
              <a:rPr lang="hr-HR" sz="2000" dirty="0">
                <a:solidFill>
                  <a:srgbClr val="003399"/>
                </a:solidFill>
              </a:rPr>
              <a:t>(</a:t>
            </a:r>
            <a:r>
              <a:rPr lang="hr-HR" sz="2000" dirty="0" err="1">
                <a:solidFill>
                  <a:srgbClr val="003399"/>
                </a:solidFill>
              </a:rPr>
              <a:t>leaderi</a:t>
            </a:r>
            <a:r>
              <a:rPr lang="hr-HR" sz="2000" dirty="0">
                <a:solidFill>
                  <a:srgbClr val="003399"/>
                </a:solidFill>
              </a:rPr>
              <a:t>)</a:t>
            </a:r>
            <a:r>
              <a:rPr lang="hr-HR" sz="2000" dirty="0"/>
              <a:t> koji su u stanju utjecati na preferencije - mase slijede onoga tko ih zna pokrenuti </a:t>
            </a:r>
            <a:r>
              <a:rPr lang="hr-HR" sz="2000" dirty="0">
                <a:solidFill>
                  <a:srgbClr val="003399"/>
                </a:solidFill>
              </a:rPr>
              <a:t>(Hitler, </a:t>
            </a:r>
            <a:r>
              <a:rPr lang="hr-HR" sz="2000" dirty="0" err="1">
                <a:solidFill>
                  <a:srgbClr val="003399"/>
                </a:solidFill>
              </a:rPr>
              <a:t>Musolini..</a:t>
            </a:r>
            <a:r>
              <a:rPr lang="hr-HR" sz="2000" dirty="0">
                <a:solidFill>
                  <a:srgbClr val="003399"/>
                </a:solidFill>
              </a:rPr>
              <a:t>.)</a:t>
            </a:r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odluka o glasovanju - ljudi često ne izlaze na glasanje jer kandidati ne nude ništa što ih veseli; neki građani su otuđeni, glasanje ih ne zanima; </a:t>
            </a:r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građani su često neinformirani, neki misle da jedan glas ionako ništa ne mijenja; - u nekim zemljama jako malo građana izlazi na izbore </a:t>
            </a:r>
            <a:r>
              <a:rPr lang="hr-HR" sz="2000" dirty="0">
                <a:solidFill>
                  <a:srgbClr val="003399"/>
                </a:solidFill>
              </a:rPr>
              <a:t>(SAD vs.  Skandinavija)</a:t>
            </a:r>
            <a:r>
              <a:rPr lang="hr-HR" sz="2000" dirty="0"/>
              <a:t>; tu se mnogi pitaju zašto ljudi ne glasaju, ali zapravo je pitanje zašto ljudi uopće glasaju? </a:t>
            </a:r>
          </a:p>
          <a:p>
            <a:pPr marL="273050" indent="-273050">
              <a:lnSpc>
                <a:spcPct val="80000"/>
              </a:lnSpc>
            </a:pPr>
            <a:endParaRPr lang="hr-HR" sz="2000" dirty="0"/>
          </a:p>
          <a:p>
            <a:pPr marL="273050" indent="-273050">
              <a:lnSpc>
                <a:spcPct val="80000"/>
              </a:lnSpc>
            </a:pPr>
            <a:r>
              <a:rPr lang="hr-HR" sz="2000" dirty="0">
                <a:solidFill>
                  <a:srgbClr val="C00000"/>
                </a:solidFill>
              </a:rPr>
              <a:t>Sve to utječe da teorem </a:t>
            </a:r>
            <a:r>
              <a:rPr lang="hr-HR" sz="2000" dirty="0" err="1">
                <a:solidFill>
                  <a:srgbClr val="C00000"/>
                </a:solidFill>
              </a:rPr>
              <a:t>medijanskog</a:t>
            </a:r>
            <a:r>
              <a:rPr lang="hr-HR" sz="2000" dirty="0">
                <a:solidFill>
                  <a:srgbClr val="C00000"/>
                </a:solidFill>
              </a:rPr>
              <a:t> glasača ne mora uvijek djelovati.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3013" y="274638"/>
            <a:ext cx="7900987" cy="796925"/>
          </a:xfrm>
        </p:spPr>
        <p:txBody>
          <a:bodyPr bIns="91440"/>
          <a:lstStyle/>
          <a:p>
            <a:r>
              <a:rPr lang="hr-HR"/>
              <a:t>Državni službenici (birokracija)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513" y="1052736"/>
            <a:ext cx="8964488" cy="5376639"/>
          </a:xfrm>
        </p:spPr>
        <p:txBody>
          <a:bodyPr/>
          <a:lstStyle/>
          <a:p>
            <a:pPr marL="273050" indent="-273050">
              <a:lnSpc>
                <a:spcPct val="80000"/>
              </a:lnSpc>
            </a:pPr>
            <a:r>
              <a:rPr lang="hr-HR" sz="2400" dirty="0"/>
              <a:t>Zakone izglasavaju izabrani političari (saborski zastupnici), ali provedba ovisi o </a:t>
            </a:r>
            <a:r>
              <a:rPr lang="hr-HR" sz="2400" dirty="0">
                <a:solidFill>
                  <a:srgbClr val="C00000"/>
                </a:solidFill>
              </a:rPr>
              <a:t>državnim službenicima (birokraciji)</a:t>
            </a:r>
            <a:r>
              <a:rPr lang="hr-HR" sz="2400" dirty="0"/>
              <a:t>. </a:t>
            </a:r>
          </a:p>
          <a:p>
            <a:pPr marL="273050" indent="-273050">
              <a:lnSpc>
                <a:spcPct val="80000"/>
              </a:lnSpc>
            </a:pPr>
            <a:r>
              <a:rPr lang="hr-HR" sz="2400" dirty="0"/>
              <a:t>Država ovisi o državnim službenicima </a:t>
            </a:r>
            <a:r>
              <a:rPr lang="hr-HR" sz="2400" dirty="0">
                <a:solidFill>
                  <a:schemeClr val="hlink"/>
                </a:solidFill>
              </a:rPr>
              <a:t>(pružaju vrijedne usluge u oblikovanju i provedbi programa; oni uostalom traju duže od izabranih političara)</a:t>
            </a:r>
            <a:r>
              <a:rPr lang="hr-HR" sz="2400" dirty="0"/>
              <a:t>.</a:t>
            </a:r>
          </a:p>
          <a:p>
            <a:pPr marL="273050" indent="-273050">
              <a:lnSpc>
                <a:spcPct val="80000"/>
              </a:lnSpc>
            </a:pPr>
            <a:r>
              <a:rPr lang="hr-HR" sz="2400" dirty="0"/>
              <a:t>Koji su ciljevi državnih službenika? Da li oni samo izvršavaju želje birača i političara?</a:t>
            </a:r>
          </a:p>
          <a:p>
            <a:pPr marL="273050" indent="-273050">
              <a:lnSpc>
                <a:spcPct val="80000"/>
              </a:lnSpc>
            </a:pPr>
            <a:r>
              <a:rPr lang="hr-HR" sz="2400" dirty="0"/>
              <a:t>Državne službenike možemo usporediti sa službenicima u privatnom sektoru. </a:t>
            </a:r>
            <a:r>
              <a:rPr lang="hr-HR" sz="2400" dirty="0">
                <a:solidFill>
                  <a:schemeClr val="hlink"/>
                </a:solidFill>
              </a:rPr>
              <a:t>(U privatnom sektoru plaća službenika raste s profitom poduzeća. Državnim službenicima plaće ne ovise o profitu. Zato su im važne povlastice, reputacija, moć, </a:t>
            </a:r>
            <a:r>
              <a:rPr lang="hr-HR" sz="2400" dirty="0" err="1">
                <a:solidFill>
                  <a:schemeClr val="hlink"/>
                </a:solidFill>
              </a:rPr>
              <a:t>odlučivanje..</a:t>
            </a:r>
            <a:r>
              <a:rPr lang="hr-HR" sz="2400" dirty="0">
                <a:solidFill>
                  <a:schemeClr val="hlink"/>
                </a:solidFill>
              </a:rPr>
              <a:t>.)</a:t>
            </a:r>
          </a:p>
          <a:p>
            <a:pPr marL="273050" indent="-273050">
              <a:lnSpc>
                <a:spcPct val="80000"/>
              </a:lnSpc>
            </a:pPr>
            <a:r>
              <a:rPr lang="hr-HR" sz="2400" dirty="0"/>
              <a:t>Moć i status državnih službenika ovise o </a:t>
            </a:r>
            <a:r>
              <a:rPr lang="hr-HR" sz="2400" dirty="0">
                <a:solidFill>
                  <a:srgbClr val="C00000"/>
                </a:solidFill>
              </a:rPr>
              <a:t>veličini proračuna </a:t>
            </a:r>
            <a:r>
              <a:rPr lang="hr-HR" sz="2400" dirty="0"/>
              <a:t>s kojim raspolaže,</a:t>
            </a:r>
          </a:p>
          <a:p>
            <a:pPr marL="273050" indent="-273050">
              <a:lnSpc>
                <a:spcPct val="80000"/>
              </a:lnSpc>
            </a:pPr>
            <a:r>
              <a:rPr lang="hr-HR" sz="2400" dirty="0"/>
              <a:t>zato je cilj </a:t>
            </a:r>
            <a:r>
              <a:rPr lang="hr-HR" sz="2400" dirty="0" err="1">
                <a:solidFill>
                  <a:srgbClr val="C00000"/>
                </a:solidFill>
              </a:rPr>
              <a:t>maksimizirati</a:t>
            </a:r>
            <a:r>
              <a:rPr lang="hr-HR" sz="2400" dirty="0">
                <a:solidFill>
                  <a:srgbClr val="C00000"/>
                </a:solidFill>
              </a:rPr>
              <a:t> taj proračun</a:t>
            </a:r>
            <a:r>
              <a:rPr lang="hr-HR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Interesne skupine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505" y="1412776"/>
            <a:ext cx="9036496" cy="4680049"/>
          </a:xfrm>
        </p:spPr>
        <p:txBody>
          <a:bodyPr/>
          <a:lstStyle/>
          <a:p>
            <a:pPr marL="273050" indent="-273050">
              <a:lnSpc>
                <a:spcPct val="80000"/>
              </a:lnSpc>
            </a:pPr>
            <a:r>
              <a:rPr lang="hr-HR" sz="2000" dirty="0"/>
              <a:t>Građani utječu glasajući na izborima, da daju priloge strankama, ili da podmićuju </a:t>
            </a:r>
            <a:r>
              <a:rPr lang="hr-HR" sz="2000" dirty="0">
                <a:solidFill>
                  <a:schemeClr val="hlink"/>
                </a:solidFill>
              </a:rPr>
              <a:t>(ljudi sličnih interesa mogu, djelujući zajedno, ostvariti značajnu moć)</a:t>
            </a:r>
          </a:p>
          <a:p>
            <a:pPr marL="273050" indent="-273050">
              <a:lnSpc>
                <a:spcPct val="80000"/>
              </a:lnSpc>
            </a:pPr>
            <a:endParaRPr lang="hr-HR" sz="2000" dirty="0"/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Građani se udružuju u </a:t>
            </a:r>
            <a:r>
              <a:rPr lang="hr-HR" sz="2000" b="1" dirty="0">
                <a:solidFill>
                  <a:srgbClr val="CC0000"/>
                </a:solidFill>
              </a:rPr>
              <a:t>interesne skupine</a:t>
            </a:r>
            <a:r>
              <a:rPr lang="hr-HR" sz="2000" dirty="0"/>
              <a:t>: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ovisno o tome kako ostvaruju svoj dohodak (</a:t>
            </a:r>
            <a:r>
              <a:rPr lang="hr-HR" sz="2000" dirty="0">
                <a:solidFill>
                  <a:schemeClr val="hlink"/>
                </a:solidFill>
              </a:rPr>
              <a:t>izvor dohotka: od kapitala ili od rada - porezi koji ih se više tiču</a:t>
            </a:r>
            <a:r>
              <a:rPr lang="hr-HR" sz="2000" dirty="0"/>
              <a:t>)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koliki im je dohodak </a:t>
            </a:r>
            <a:r>
              <a:rPr lang="hr-HR" sz="2000" dirty="0">
                <a:solidFill>
                  <a:schemeClr val="hlink"/>
                </a:solidFill>
              </a:rPr>
              <a:t>(bogati - olakšice za kupnju umjetnina, siromašni - socijalni programi)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gdje žive </a:t>
            </a:r>
            <a:r>
              <a:rPr lang="hr-HR" sz="2000" dirty="0">
                <a:solidFill>
                  <a:schemeClr val="hlink"/>
                </a:solidFill>
              </a:rPr>
              <a:t>(</a:t>
            </a:r>
            <a:r>
              <a:rPr lang="hr-HR" sz="2000" dirty="0" err="1">
                <a:solidFill>
                  <a:schemeClr val="hlink"/>
                </a:solidFill>
              </a:rPr>
              <a:t>Istrijani</a:t>
            </a:r>
            <a:r>
              <a:rPr lang="hr-HR" sz="2000" dirty="0">
                <a:solidFill>
                  <a:schemeClr val="hlink"/>
                </a:solidFill>
              </a:rPr>
              <a:t> - olakšice turizmu, Slavonci - subvencije poljoprivredi)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dob </a:t>
            </a:r>
            <a:r>
              <a:rPr lang="hr-HR" sz="2000" dirty="0">
                <a:solidFill>
                  <a:schemeClr val="hlink"/>
                </a:solidFill>
              </a:rPr>
              <a:t>(umirovljenici - mirovine, mladi - ulaganje u stanove, zapošljavanje)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spol </a:t>
            </a:r>
            <a:r>
              <a:rPr lang="hr-HR" sz="2000" dirty="0">
                <a:solidFill>
                  <a:schemeClr val="hlink"/>
                </a:solidFill>
              </a:rPr>
              <a:t>(za ili protiv pobačaja, </a:t>
            </a:r>
            <a:r>
              <a:rPr lang="hr-HR" sz="2000" dirty="0" err="1">
                <a:solidFill>
                  <a:schemeClr val="hlink"/>
                </a:solidFill>
              </a:rPr>
              <a:t>porodiljne</a:t>
            </a:r>
            <a:r>
              <a:rPr lang="hr-HR" sz="2000" dirty="0">
                <a:solidFill>
                  <a:schemeClr val="hlink"/>
                </a:solidFill>
              </a:rPr>
              <a:t> naknade)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Lobiranje i ostali sudionici</a:t>
            </a:r>
          </a:p>
        </p:txBody>
      </p:sp>
      <p:sp>
        <p:nvSpPr>
          <p:cNvPr id="21507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323528" y="1340768"/>
            <a:ext cx="8496944" cy="4790157"/>
          </a:xfrm>
        </p:spPr>
        <p:txBody>
          <a:bodyPr>
            <a:normAutofit/>
          </a:bodyPr>
          <a:lstStyle/>
          <a:p>
            <a:pPr marL="273050" indent="-273050"/>
            <a:r>
              <a:rPr lang="hr-HR" sz="2400" b="1" dirty="0">
                <a:solidFill>
                  <a:srgbClr val="CC0000"/>
                </a:solidFill>
              </a:rPr>
              <a:t>Lobiranje</a:t>
            </a:r>
            <a:r>
              <a:rPr lang="hr-HR" sz="2400" dirty="0">
                <a:solidFill>
                  <a:srgbClr val="FF00FF"/>
                </a:solidFill>
              </a:rPr>
              <a:t> </a:t>
            </a:r>
            <a:r>
              <a:rPr lang="hr-HR" sz="2400" dirty="0"/>
              <a:t>je korištenje države tako da bi se ostvarili povrati viši od normalnih. To su rente, pa je engleska riječ </a:t>
            </a:r>
            <a:r>
              <a:rPr lang="hr-HR" sz="2400" dirty="0" err="1"/>
              <a:t>rent</a:t>
            </a:r>
            <a:r>
              <a:rPr lang="hr-HR" sz="2400" dirty="0"/>
              <a:t>-</a:t>
            </a:r>
            <a:r>
              <a:rPr lang="hr-HR" sz="2400" dirty="0" err="1"/>
              <a:t>seeking</a:t>
            </a:r>
            <a:r>
              <a:rPr lang="hr-HR" sz="2400" dirty="0"/>
              <a:t>.</a:t>
            </a:r>
          </a:p>
          <a:p>
            <a:pPr marL="273050" indent="-273050"/>
            <a:endParaRPr lang="hr-HR" sz="2400" dirty="0"/>
          </a:p>
          <a:p>
            <a:pPr marL="273050" indent="-273050"/>
            <a:r>
              <a:rPr lang="hr-HR" sz="2400" dirty="0"/>
              <a:t>Na fiskalne odluke utječu i:</a:t>
            </a:r>
          </a:p>
          <a:p>
            <a:pPr marL="547688" lvl="1" indent="-228600"/>
            <a:r>
              <a:rPr lang="hr-HR" sz="2400" dirty="0"/>
              <a:t>Sudstvo (</a:t>
            </a:r>
            <a:r>
              <a:rPr lang="hr-HR" sz="2400" dirty="0" err="1">
                <a:solidFill>
                  <a:schemeClr val="hlink"/>
                </a:solidFill>
              </a:rPr>
              <a:t>npr</a:t>
            </a:r>
            <a:r>
              <a:rPr lang="hr-HR" sz="2400" dirty="0">
                <a:solidFill>
                  <a:schemeClr val="hlink"/>
                </a:solidFill>
              </a:rPr>
              <a:t>. povrat duga umirovljenicima, pravedan krizni porez</a:t>
            </a:r>
            <a:r>
              <a:rPr lang="hr-HR" sz="2400" dirty="0"/>
              <a:t>)</a:t>
            </a:r>
          </a:p>
          <a:p>
            <a:pPr marL="547688" lvl="1" indent="-228600"/>
            <a:r>
              <a:rPr lang="hr-HR" sz="2400" dirty="0"/>
              <a:t>Novinari (</a:t>
            </a:r>
            <a:r>
              <a:rPr lang="hr-HR" sz="2400" dirty="0">
                <a:solidFill>
                  <a:schemeClr val="hlink"/>
                </a:solidFill>
              </a:rPr>
              <a:t>pitanja visine poreznog tereta, stopa, proračuna, izbor guvernera, ministra financija</a:t>
            </a:r>
            <a:r>
              <a:rPr lang="hr-HR" sz="2400" dirty="0"/>
              <a:t>)</a:t>
            </a:r>
          </a:p>
          <a:p>
            <a:pPr marL="547688" lvl="1" indent="-228600"/>
            <a:r>
              <a:rPr lang="hr-HR" sz="2400" dirty="0"/>
              <a:t>stručnjaci (</a:t>
            </a:r>
            <a:r>
              <a:rPr lang="hr-HR" sz="2400" dirty="0">
                <a:solidFill>
                  <a:schemeClr val="hlink"/>
                </a:solidFill>
              </a:rPr>
              <a:t>iz ministarstava pri predlaganju zakona, ali i nevladini znanstvenici</a:t>
            </a:r>
            <a:r>
              <a:rPr lang="hr-HR" sz="2400" dirty="0"/>
              <a:t>)</a:t>
            </a:r>
          </a:p>
          <a:p>
            <a:pPr marL="273050" indent="-273050"/>
            <a:endParaRPr lang="hr-HR" sz="2400" dirty="0"/>
          </a:p>
          <a:p>
            <a:pPr marL="273050" indent="-273050"/>
            <a:endParaRPr lang="hr-HR" sz="2400" dirty="0"/>
          </a:p>
          <a:p>
            <a:pPr marL="273050" indent="-273050"/>
            <a:endParaRPr lang="hr-H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Oporezivanje i opredjeljenje birača na izborima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dirty="0"/>
              <a:t>Javne financije – prvorazredno političko pitanje.</a:t>
            </a:r>
          </a:p>
          <a:p>
            <a:pPr>
              <a:lnSpc>
                <a:spcPct val="90000"/>
              </a:lnSpc>
            </a:pPr>
            <a:r>
              <a:rPr lang="hr-HR" dirty="0"/>
              <a:t>U razvijenim demokracijama od velikog značaja pri donošenju odluke na izborima.</a:t>
            </a:r>
          </a:p>
          <a:p>
            <a:pPr>
              <a:lnSpc>
                <a:spcPct val="90000"/>
              </a:lnSpc>
            </a:pPr>
            <a:r>
              <a:rPr lang="hr-HR" dirty="0"/>
              <a:t>U tranzicijskim zemljama veći naglasak na nekim drugim čimbenicima (nefiskalnim).</a:t>
            </a:r>
          </a:p>
          <a:p>
            <a:pPr>
              <a:lnSpc>
                <a:spcPct val="90000"/>
              </a:lnSpc>
            </a:pPr>
            <a:r>
              <a:rPr lang="hr-HR" dirty="0"/>
              <a:t>Pravednost u oporezivanju i raspodjela poreznog tereta vrlo važni aspekti izbornih programa.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81062"/>
          </a:xfrm>
        </p:spPr>
        <p:txBody>
          <a:bodyPr/>
          <a:lstStyle/>
          <a:p>
            <a:r>
              <a:rPr lang="hr-HR" sz="3000"/>
              <a:t>Teorije raspodjele poreza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773238"/>
            <a:ext cx="8569325" cy="43227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1900"/>
              <a:t>Kako bi teret poreza trebalo raspodijeliti na građane neke zemlje?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19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1900"/>
              <a:t>Postoje dva osnovna načela raspodjele poreza: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1900"/>
          </a:p>
          <a:p>
            <a:pPr>
              <a:lnSpc>
                <a:spcPct val="80000"/>
              </a:lnSpc>
            </a:pPr>
            <a:r>
              <a:rPr lang="hr-HR" sz="1900" b="1"/>
              <a:t>načelo ekvivalencije</a:t>
            </a:r>
            <a:r>
              <a:rPr lang="hr-HR" sz="1900"/>
              <a:t> (eng. </a:t>
            </a:r>
            <a:r>
              <a:rPr lang="hr-HR" sz="1900" i="1"/>
              <a:t>benefit principle</a:t>
            </a:r>
            <a:r>
              <a:rPr lang="hr-HR" sz="1900"/>
              <a:t>)</a:t>
            </a:r>
          </a:p>
          <a:p>
            <a:pPr>
              <a:lnSpc>
                <a:spcPct val="80000"/>
              </a:lnSpc>
            </a:pPr>
            <a:r>
              <a:rPr lang="hr-HR" sz="1900" b="1"/>
              <a:t>načelo gospodarske snage</a:t>
            </a:r>
            <a:r>
              <a:rPr lang="hr-HR" sz="1900"/>
              <a:t> (eng. </a:t>
            </a:r>
            <a:r>
              <a:rPr lang="hr-HR" sz="1900" i="1"/>
              <a:t>ability to pay principle</a:t>
            </a:r>
            <a:r>
              <a:rPr lang="hr-HR" sz="1900"/>
              <a:t>)</a:t>
            </a:r>
          </a:p>
          <a:p>
            <a:pPr>
              <a:lnSpc>
                <a:spcPct val="80000"/>
              </a:lnSpc>
            </a:pPr>
            <a:endParaRPr lang="hr-HR" sz="1900"/>
          </a:p>
          <a:p>
            <a:pPr>
              <a:lnSpc>
                <a:spcPct val="80000"/>
              </a:lnSpc>
            </a:pPr>
            <a:r>
              <a:rPr lang="hr-HR" sz="1900"/>
              <a:t>Prema </a:t>
            </a:r>
            <a:r>
              <a:rPr lang="hr-HR" sz="1900" b="1"/>
              <a:t>načelu ekvivalencije</a:t>
            </a:r>
            <a:r>
              <a:rPr lang="hr-HR" sz="1900"/>
              <a:t>, odnosno načelu plaćanja prema korisnosti porezi se tumače kao prihodi koji su u bližoj ili daljnjoj vezi s dobrima i usluga koje nudi država.</a:t>
            </a:r>
          </a:p>
          <a:p>
            <a:pPr>
              <a:lnSpc>
                <a:spcPct val="80000"/>
              </a:lnSpc>
            </a:pPr>
            <a:r>
              <a:rPr lang="hr-HR" sz="1900"/>
              <a:t>Ekvivalencija se može shvaćati kao </a:t>
            </a:r>
            <a:r>
              <a:rPr lang="hr-HR" sz="1900" b="1"/>
              <a:t>tržišna</a:t>
            </a:r>
            <a:r>
              <a:rPr lang="hr-HR" sz="1900"/>
              <a:t> ili </a:t>
            </a:r>
            <a:r>
              <a:rPr lang="hr-HR" sz="1900" b="1"/>
              <a:t>troškovna ekvivalencija</a:t>
            </a:r>
            <a:r>
              <a:rPr lang="hr-HR" sz="19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19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1900" b="1"/>
              <a:t>Tržišna ekvivalencija</a:t>
            </a:r>
            <a:r>
              <a:rPr lang="hr-HR" sz="1900"/>
              <a:t> – visina obveznog davanja za državno dobro ili uslugu ravna se prema preferencijama građana i građani plaćaju cijenu koja odgovara graničnoj vrijednosti toga dobra ili usluge za pojedinca.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63612"/>
          </a:xfrm>
        </p:spPr>
        <p:txBody>
          <a:bodyPr/>
          <a:lstStyle/>
          <a:p>
            <a:r>
              <a:rPr lang="hr-HR" sz="3000"/>
              <a:t>Načelo ekvivalencije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844675"/>
            <a:ext cx="8424863" cy="425132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hr-HR" sz="1900"/>
              <a:t>Načelo ekvivalencije </a:t>
            </a:r>
            <a:r>
              <a:rPr lang="hr-HR" sz="1900">
                <a:solidFill>
                  <a:srgbClr val="A50021"/>
                </a:solidFill>
              </a:rPr>
              <a:t>ne može se primijeniti </a:t>
            </a:r>
            <a:r>
              <a:rPr lang="hr-HR" sz="1900">
                <a:solidFill>
                  <a:srgbClr val="000099"/>
                </a:solidFill>
              </a:rPr>
              <a:t>u oporezivanju</a:t>
            </a:r>
            <a:r>
              <a:rPr lang="hr-HR" sz="1900"/>
              <a:t> kao osnovno načelo financiranja državnih izdataka zbog nemogućnosti da se koristi od državnih dobara i usluga </a:t>
            </a:r>
            <a:r>
              <a:rPr lang="hr-HR" sz="1900">
                <a:solidFill>
                  <a:srgbClr val="A50021"/>
                </a:solidFill>
              </a:rPr>
              <a:t>dodijele </a:t>
            </a:r>
            <a:r>
              <a:rPr lang="hr-HR" sz="1900"/>
              <a:t>pojedincima. Ono se ne može primijeniti da bi se opravdala određena porezna struktura, pri čemu bi ta struktura odgovarala strukturi korištenja javnih dobara.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hr-HR" sz="190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hr-HR" sz="1900"/>
              <a:t>Načelo ekvivalencije može poslužiti samo kao </a:t>
            </a:r>
            <a:r>
              <a:rPr lang="hr-HR" sz="1900" b="1"/>
              <a:t>mjerilo</a:t>
            </a:r>
            <a:r>
              <a:rPr lang="hr-HR" sz="1900"/>
              <a:t>, te u tom svojstvu ono pridonosi stvaranju i oblikovanju poreznog sustava, upućujući na prikladne točke oporezivanja i odgovarajuće porezne osnovice.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hr-HR" sz="190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hr-HR" sz="1900" b="1"/>
              <a:t>Načelo troškovne ekvivalencije</a:t>
            </a:r>
            <a:r>
              <a:rPr lang="hr-HR" sz="1900"/>
              <a:t> – može se primijeniti u području specifičnih dobara i usluga koje određeni građani traže dobrovoljno, i od kojih je </a:t>
            </a:r>
            <a:r>
              <a:rPr lang="hr-HR" sz="1900">
                <a:solidFill>
                  <a:srgbClr val="A50021"/>
                </a:solidFill>
              </a:rPr>
              <a:t>koristi moguće dodijeliti potrošačima</a:t>
            </a:r>
            <a:r>
              <a:rPr lang="hr-HR" sz="1900"/>
              <a:t>. Zbog toga se ovo načelo primjenjuje kod prikupljanja korisničkih naknada i doprinosa za određene komunalne usluge.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63612"/>
          </a:xfrm>
        </p:spPr>
        <p:txBody>
          <a:bodyPr/>
          <a:lstStyle/>
          <a:p>
            <a:r>
              <a:rPr lang="hr-HR" sz="3000"/>
              <a:t>Načelo gospodarske snage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1925" y="2060575"/>
            <a:ext cx="8658225" cy="40354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hr-HR" sz="2100" b="1"/>
              <a:t>Načelo gospodarske snage</a:t>
            </a:r>
            <a:r>
              <a:rPr lang="hr-HR" sz="2100"/>
              <a:t> – prema tom načelu na raspodjelu poreza ne bi trebalo utjecati tko ima koristi od državnih dobara i usluga, već bi svatko u prikupljanju poreznih prihoda trebao sudjelovati u skladu sa svojom </a:t>
            </a:r>
            <a:r>
              <a:rPr lang="hr-HR" sz="2100">
                <a:solidFill>
                  <a:srgbClr val="A50021"/>
                </a:solidFill>
              </a:rPr>
              <a:t>gospodarskom snagom</a:t>
            </a:r>
            <a:r>
              <a:rPr lang="hr-HR" sz="210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hr-HR" sz="21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hr-HR" sz="2100"/>
              <a:t>Ne postoji usuglašen stav o tome kako mjeriti gospodarsku snagu!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hr-HR" sz="21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hr-HR" sz="2100"/>
              <a:t>Gospodarska snaga se u pravilu tumači kao pojam </a:t>
            </a:r>
            <a:r>
              <a:rPr lang="hr-HR" sz="2100" b="1"/>
              <a:t>vezan uz osobe</a:t>
            </a:r>
            <a:r>
              <a:rPr lang="hr-HR" sz="210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hr-HR" sz="21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hr-HR" sz="2100"/>
              <a:t>Prema načelu gospodarske snage, obveznici koji su u istom gospodarskom položaju moraju biti jednako oporezovani (</a:t>
            </a:r>
            <a:r>
              <a:rPr lang="hr-HR" sz="2100" b="1"/>
              <a:t>horizontalna jednakost</a:t>
            </a:r>
            <a:r>
              <a:rPr lang="hr-HR" sz="2100"/>
              <a:t>), a obveznici koji su u različitom gospodarskom položaju moraju biti oporezovani različito (</a:t>
            </a:r>
            <a:r>
              <a:rPr lang="hr-HR" sz="2100" b="1"/>
              <a:t>vertikalna jednakost</a:t>
            </a:r>
            <a:r>
              <a:rPr lang="hr-HR" sz="2100"/>
              <a:t>).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hr-HR"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Autofit/>
          </a:bodyPr>
          <a:lstStyle/>
          <a:p>
            <a:r>
              <a:rPr lang="hr-HR" sz="2800" dirty="0"/>
              <a:t>Oporezivanje i proces političkog donošenja odluka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Čovjek je po svojoj prirodi politička životinja.</a:t>
            </a:r>
          </a:p>
          <a:p>
            <a:pPr lvl="1">
              <a:buNone/>
            </a:pPr>
            <a:r>
              <a:rPr lang="hr-HR" dirty="0" smtClean="0"/>
              <a:t>						Aristotel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djelovanje i učinak financijskih instrumenta kao i na sam politički proces utječu stavovi poreznih obveznika (birača) o opravdanosti oporezivanja, visini poreznog opterećenja, svrsi trošenja porezima ubranih sredstava i raspodjeli poreznog opterećenja.</a:t>
            </a:r>
          </a:p>
          <a:p>
            <a:r>
              <a:rPr lang="hr-HR" dirty="0"/>
              <a:t>U izučavanju ovog procesa potrebno je uporabiti instrumente sociološke i psihološke znanosti.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000"/>
              <a:t>Teorija žrtve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1313" y="1844675"/>
            <a:ext cx="8478837" cy="4251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1900"/>
              <a:t>Kao indikatori gospodarske snage koriste se prije svega </a:t>
            </a:r>
            <a:r>
              <a:rPr lang="hr-HR" sz="1900">
                <a:solidFill>
                  <a:srgbClr val="A50021"/>
                </a:solidFill>
              </a:rPr>
              <a:t>dohodak</a:t>
            </a:r>
            <a:r>
              <a:rPr lang="hr-HR" sz="1900"/>
              <a:t>, </a:t>
            </a:r>
            <a:r>
              <a:rPr lang="hr-HR" sz="1900">
                <a:solidFill>
                  <a:srgbClr val="A50021"/>
                </a:solidFill>
              </a:rPr>
              <a:t>imovina </a:t>
            </a:r>
            <a:r>
              <a:rPr lang="hr-HR" sz="1900"/>
              <a:t>i </a:t>
            </a:r>
            <a:r>
              <a:rPr lang="hr-HR" sz="1900">
                <a:solidFill>
                  <a:srgbClr val="A50021"/>
                </a:solidFill>
              </a:rPr>
              <a:t>potrošnja</a:t>
            </a:r>
            <a:r>
              <a:rPr lang="hr-HR" sz="1900"/>
              <a:t>.</a:t>
            </a:r>
          </a:p>
          <a:p>
            <a:pPr>
              <a:lnSpc>
                <a:spcPct val="90000"/>
              </a:lnSpc>
            </a:pPr>
            <a:endParaRPr lang="hr-HR" sz="1900"/>
          </a:p>
          <a:p>
            <a:pPr>
              <a:lnSpc>
                <a:spcPct val="90000"/>
              </a:lnSpc>
            </a:pPr>
            <a:r>
              <a:rPr lang="hr-HR" sz="1900"/>
              <a:t>kako prilikom oporezivanja treba voditi računa o različitim gospodarskim snagama, s obzirom na visinu gospodarske snage – o tome govori </a:t>
            </a:r>
            <a:r>
              <a:rPr lang="hr-HR" sz="1900" b="1"/>
              <a:t>teorija žrtve.</a:t>
            </a:r>
          </a:p>
          <a:p>
            <a:pPr>
              <a:lnSpc>
                <a:spcPct val="90000"/>
              </a:lnSpc>
            </a:pPr>
            <a:endParaRPr lang="hr-HR" sz="1900"/>
          </a:p>
          <a:p>
            <a:pPr>
              <a:lnSpc>
                <a:spcPct val="90000"/>
              </a:lnSpc>
            </a:pPr>
            <a:r>
              <a:rPr lang="hr-HR" sz="1900"/>
              <a:t>Teorijom žrtve nastoji se objasniti načelo oporezivanja prema gospodarskoj snazi. Polazi se od toga da svatko treba podnijeti žrtvu u skladu sa svojom sposobnošću. Žrtva = smanjenje mogućnosti za zadovoljenje potreba, koje je posljedica oporezivanja dohotka. </a:t>
            </a:r>
          </a:p>
          <a:p>
            <a:pPr>
              <a:lnSpc>
                <a:spcPct val="90000"/>
              </a:lnSpc>
            </a:pPr>
            <a:endParaRPr lang="hr-HR" sz="1900"/>
          </a:p>
          <a:p>
            <a:pPr>
              <a:lnSpc>
                <a:spcPct val="90000"/>
              </a:lnSpc>
            </a:pPr>
            <a:r>
              <a:rPr lang="hr-HR" sz="1900"/>
              <a:t>Prema teoriji žrtve svatko treba podnijeti </a:t>
            </a:r>
            <a:r>
              <a:rPr lang="hr-HR" sz="1900" b="1"/>
              <a:t>jednaku žrtvu</a:t>
            </a:r>
            <a:r>
              <a:rPr lang="hr-HR" sz="1900"/>
              <a:t> za opće dobro.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95288"/>
            <a:ext cx="8015288" cy="962025"/>
          </a:xfrm>
        </p:spPr>
        <p:txBody>
          <a:bodyPr bIns="91440"/>
          <a:lstStyle/>
          <a:p>
            <a:r>
              <a:rPr lang="hr-HR"/>
              <a:t>Prevaljivanje poreza i porezna incidenca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8352928" cy="5255865"/>
          </a:xfrm>
        </p:spPr>
        <p:txBody>
          <a:bodyPr/>
          <a:lstStyle/>
          <a:p>
            <a:pPr marL="273050" indent="-273050">
              <a:lnSpc>
                <a:spcPct val="80000"/>
              </a:lnSpc>
            </a:pPr>
            <a:r>
              <a:rPr lang="hr-HR" sz="2100" dirty="0"/>
              <a:t>Da bi se moglo raspravljati o učinkovitosti i pravičnosti poreznog sustava, moramo razmotriti problem porezne </a:t>
            </a:r>
            <a:r>
              <a:rPr lang="hr-HR" sz="2100" dirty="0" err="1"/>
              <a:t>incidence</a:t>
            </a:r>
            <a:r>
              <a:rPr lang="hr-HR" sz="2100" dirty="0"/>
              <a:t>, </a:t>
            </a:r>
            <a:r>
              <a:rPr lang="hr-HR" sz="2100" dirty="0" err="1"/>
              <a:t>tj</a:t>
            </a:r>
            <a:r>
              <a:rPr lang="hr-HR" sz="2100" dirty="0"/>
              <a:t>. krajnjeg snošenja tereta porezne obveze.</a:t>
            </a:r>
          </a:p>
          <a:p>
            <a:pPr marL="273050" indent="-273050">
              <a:lnSpc>
                <a:spcPct val="80000"/>
              </a:lnSpc>
            </a:pPr>
            <a:endParaRPr lang="hr-HR" sz="2100" b="1" dirty="0"/>
          </a:p>
          <a:p>
            <a:pPr marL="273050" indent="-273050">
              <a:lnSpc>
                <a:spcPct val="80000"/>
              </a:lnSpc>
            </a:pPr>
            <a:r>
              <a:rPr lang="hr-HR" sz="2100" dirty="0">
                <a:solidFill>
                  <a:srgbClr val="FF0000"/>
                </a:solidFill>
              </a:rPr>
              <a:t>Zakonska </a:t>
            </a:r>
            <a:r>
              <a:rPr lang="hr-HR" sz="2100" dirty="0" err="1">
                <a:solidFill>
                  <a:srgbClr val="FF0000"/>
                </a:solidFill>
              </a:rPr>
              <a:t>incidenca</a:t>
            </a:r>
            <a:r>
              <a:rPr lang="hr-HR" sz="2100" dirty="0">
                <a:solidFill>
                  <a:srgbClr val="FF0000"/>
                </a:solidFill>
              </a:rPr>
              <a:t> </a:t>
            </a:r>
            <a:r>
              <a:rPr lang="hr-HR" sz="2100" dirty="0"/>
              <a:t>– tko prema zakonu dužan snositi porez (ne govori ništa tko stvarno snosi porez.</a:t>
            </a:r>
          </a:p>
          <a:p>
            <a:pPr marL="273050" indent="-273050">
              <a:lnSpc>
                <a:spcPct val="80000"/>
              </a:lnSpc>
            </a:pPr>
            <a:endParaRPr lang="hr-HR" sz="2100" b="1" dirty="0"/>
          </a:p>
          <a:p>
            <a:pPr marL="273050" indent="-273050">
              <a:lnSpc>
                <a:spcPct val="80000"/>
              </a:lnSpc>
            </a:pPr>
            <a:r>
              <a:rPr lang="hr-HR" sz="2100" dirty="0">
                <a:solidFill>
                  <a:srgbClr val="FF0000"/>
                </a:solidFill>
              </a:rPr>
              <a:t>Ekonomska </a:t>
            </a:r>
            <a:r>
              <a:rPr lang="hr-HR" sz="2100" dirty="0" err="1">
                <a:solidFill>
                  <a:srgbClr val="FF0000"/>
                </a:solidFill>
              </a:rPr>
              <a:t>incidenca</a:t>
            </a:r>
            <a:r>
              <a:rPr lang="hr-HR" sz="2100" dirty="0">
                <a:solidFill>
                  <a:srgbClr val="FF0000"/>
                </a:solidFill>
              </a:rPr>
              <a:t> </a:t>
            </a:r>
            <a:r>
              <a:rPr lang="hr-HR" sz="2100" dirty="0"/>
              <a:t>– tko stvarno snosi porezni teret (promjena u raspodjeli privatnog realnog dohotka zbog uvođenja poreza).</a:t>
            </a:r>
          </a:p>
          <a:p>
            <a:pPr marL="273050" indent="-273050">
              <a:lnSpc>
                <a:spcPct val="80000"/>
              </a:lnSpc>
            </a:pPr>
            <a:endParaRPr lang="hr-HR" sz="2100" dirty="0"/>
          </a:p>
          <a:p>
            <a:pPr marL="273050" indent="-273050">
              <a:lnSpc>
                <a:spcPct val="80000"/>
              </a:lnSpc>
            </a:pPr>
            <a:r>
              <a:rPr lang="hr-HR" sz="2100" dirty="0"/>
              <a:t>Ako se zakonska i ekonomska </a:t>
            </a:r>
            <a:r>
              <a:rPr lang="hr-HR" sz="2100" dirty="0" err="1"/>
              <a:t>incidenca</a:t>
            </a:r>
            <a:r>
              <a:rPr lang="hr-HR" sz="2100" dirty="0"/>
              <a:t> razlikuju, to znači da dolazi do </a:t>
            </a:r>
            <a:r>
              <a:rPr lang="hr-HR" sz="2100" dirty="0" err="1"/>
              <a:t>tzv</a:t>
            </a:r>
            <a:r>
              <a:rPr lang="hr-HR" sz="2100" dirty="0"/>
              <a:t>. </a:t>
            </a:r>
            <a:r>
              <a:rPr lang="hr-HR" sz="2100" dirty="0">
                <a:solidFill>
                  <a:srgbClr val="FF0000"/>
                </a:solidFill>
              </a:rPr>
              <a:t>pomicanja poreza </a:t>
            </a:r>
            <a:r>
              <a:rPr lang="hr-HR" sz="2100" dirty="0"/>
              <a:t>(</a:t>
            </a:r>
            <a:r>
              <a:rPr lang="hr-HR" sz="2100" dirty="0" err="1"/>
              <a:t>engl</a:t>
            </a:r>
            <a:r>
              <a:rPr lang="hr-HR" sz="2100" dirty="0"/>
              <a:t>. </a:t>
            </a:r>
            <a:r>
              <a:rPr lang="hr-HR" sz="2100" dirty="0" err="1"/>
              <a:t>tax</a:t>
            </a:r>
            <a:r>
              <a:rPr lang="hr-HR" sz="2100" dirty="0"/>
              <a:t> </a:t>
            </a:r>
            <a:r>
              <a:rPr lang="hr-HR" sz="2100" dirty="0" err="1"/>
              <a:t>shifting</a:t>
            </a:r>
            <a:r>
              <a:rPr lang="hr-HR" sz="2100" dirty="0"/>
              <a:t>).</a:t>
            </a:r>
          </a:p>
        </p:txBody>
      </p:sp>
      <p:sp>
        <p:nvSpPr>
          <p:cNvPr id="24578" name="Rezervirano mjesto broja slajda 5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/>
          <a:lstStyle/>
          <a:p>
            <a:pPr algn="ctr">
              <a:defRPr/>
            </a:pPr>
            <a:fld id="{55842479-CC4F-4A1E-823F-1721FA5FEDD6}" type="slidenum">
              <a:rPr lang="hr-HR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>
                <a:defRPr/>
              </a:pPr>
              <a:t>21</a:t>
            </a:fld>
            <a:endParaRPr lang="hr-HR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676275"/>
          </a:xfrm>
        </p:spPr>
        <p:txBody>
          <a:bodyPr bIns="91440">
            <a:normAutofit/>
          </a:bodyPr>
          <a:lstStyle/>
          <a:p>
            <a:r>
              <a:rPr lang="hr-HR" sz="3500"/>
              <a:t>Učinkovitost oporezivanja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51520" y="980728"/>
            <a:ext cx="8640960" cy="5327997"/>
          </a:xfrm>
        </p:spPr>
        <p:txBody>
          <a:bodyPr/>
          <a:lstStyle/>
          <a:p>
            <a:pPr marL="273050" indent="-273050">
              <a:lnSpc>
                <a:spcPct val="90000"/>
              </a:lnSpc>
            </a:pPr>
            <a:r>
              <a:rPr lang="hr-HR" sz="2100" dirty="0"/>
              <a:t>Učinkovitost poreznog sustava mjeri se odnosom prihoda što ih država ubire oporezivanjem i ukupnih troškova tog ubiranja</a:t>
            </a:r>
          </a:p>
          <a:p>
            <a:pPr marL="273050" indent="-273050">
              <a:lnSpc>
                <a:spcPct val="90000"/>
              </a:lnSpc>
            </a:pPr>
            <a:endParaRPr lang="hr-HR" sz="2100" dirty="0"/>
          </a:p>
          <a:p>
            <a:pPr marL="273050" indent="-273050">
              <a:lnSpc>
                <a:spcPct val="90000"/>
              </a:lnSpc>
            </a:pPr>
            <a:r>
              <a:rPr lang="hr-HR" sz="2100" dirty="0">
                <a:solidFill>
                  <a:srgbClr val="FF0000"/>
                </a:solidFill>
              </a:rPr>
              <a:t>Troškovi ubiranja poreza</a:t>
            </a:r>
          </a:p>
          <a:p>
            <a:pPr marL="547688" lvl="1" indent="-228600">
              <a:lnSpc>
                <a:spcPct val="90000"/>
              </a:lnSpc>
            </a:pPr>
            <a:r>
              <a:rPr lang="hr-HR" sz="2400" dirty="0"/>
              <a:t>Troškovi implementacije poreznog sustava i troškovi ispunjavanja porezne obveze</a:t>
            </a:r>
          </a:p>
          <a:p>
            <a:pPr marL="547688" lvl="1" indent="-228600">
              <a:lnSpc>
                <a:spcPct val="90000"/>
              </a:lnSpc>
            </a:pPr>
            <a:r>
              <a:rPr lang="hr-HR" sz="2400" dirty="0"/>
              <a:t>“Mrtvi teret” oporezivanja (višak tereta) </a:t>
            </a:r>
          </a:p>
          <a:p>
            <a:pPr marL="273050" indent="-273050">
              <a:lnSpc>
                <a:spcPct val="90000"/>
              </a:lnSpc>
            </a:pPr>
            <a:endParaRPr lang="hr-HR" sz="2100" dirty="0"/>
          </a:p>
          <a:p>
            <a:pPr marL="273050" indent="-273050">
              <a:lnSpc>
                <a:spcPct val="90000"/>
              </a:lnSpc>
            </a:pPr>
            <a:r>
              <a:rPr lang="hr-HR" sz="2100" dirty="0">
                <a:solidFill>
                  <a:srgbClr val="FF0000"/>
                </a:solidFill>
              </a:rPr>
              <a:t>Mrtvi teret oporezivanja </a:t>
            </a:r>
            <a:r>
              <a:rPr lang="hr-HR" sz="2100" dirty="0"/>
              <a:t>– nastaje zbog utjecaja oporezivanja na relativne cijene i smanjenje blagostanja.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None/>
            </a:pPr>
            <a:endParaRPr lang="hr-HR" sz="2100" dirty="0"/>
          </a:p>
        </p:txBody>
      </p:sp>
      <p:sp>
        <p:nvSpPr>
          <p:cNvPr id="33794" name="Rezervirano mjesto broja slajda 5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/>
          <a:lstStyle/>
          <a:p>
            <a:pPr algn="ctr">
              <a:defRPr/>
            </a:pPr>
            <a:fld id="{F92CE36D-EB84-407C-9C41-52E9879BBBAB}" type="slidenum">
              <a:rPr lang="hr-HR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>
                <a:defRPr/>
              </a:pPr>
              <a:t>22</a:t>
            </a:fld>
            <a:endParaRPr lang="hr-HR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300"/>
              <a:t>Utvrđivanje javnih potreba i njihovo financiranje</a:t>
            </a:r>
            <a:br>
              <a:rPr lang="hr-HR" sz="3300"/>
            </a:br>
            <a:endParaRPr lang="hr-HR" sz="33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Javne potrebe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100"/>
              <a:t>Omogućuju egzistenciju i razvitak određene zajednice – države.</a:t>
            </a:r>
          </a:p>
          <a:p>
            <a:pPr>
              <a:lnSpc>
                <a:spcPct val="90000"/>
              </a:lnSpc>
            </a:pPr>
            <a:r>
              <a:rPr lang="hr-HR" sz="2100"/>
              <a:t>Potrebno je najprije definirati masu sredstava za njihovo zadovoljenje, a nakon toga pronaći modalitete kojima će se definirana sredstva prikupiti.</a:t>
            </a:r>
          </a:p>
          <a:p>
            <a:pPr>
              <a:lnSpc>
                <a:spcPct val="90000"/>
              </a:lnSpc>
            </a:pPr>
            <a:r>
              <a:rPr lang="hr-HR" sz="2100"/>
              <a:t>Moderna koncepcija javnih rashoda – ekonomsko-socijalni sadržaj.</a:t>
            </a:r>
          </a:p>
          <a:p>
            <a:pPr>
              <a:lnSpc>
                <a:spcPct val="90000"/>
              </a:lnSpc>
            </a:pPr>
            <a:r>
              <a:rPr lang="hr-HR" sz="2100"/>
              <a:t>Javne se potrebe financiraju javnim rashodima, izdacima u javnom interesu, radi zadovoljenja društvenih potreba.</a:t>
            </a:r>
          </a:p>
          <a:p>
            <a:pPr>
              <a:lnSpc>
                <a:spcPct val="90000"/>
              </a:lnSpc>
            </a:pPr>
            <a:r>
              <a:rPr lang="hr-HR" sz="2100"/>
              <a:t>Koje su to javne potrebe, odnosno što je javni interes u konačnici odlučuje politika (oni koji su na vlasti).</a:t>
            </a:r>
          </a:p>
          <a:p>
            <a:pPr>
              <a:lnSpc>
                <a:spcPct val="90000"/>
              </a:lnSpc>
            </a:pPr>
            <a:r>
              <a:rPr lang="hr-HR" sz="2100"/>
              <a:t>Zadaci države ovise o promjenama u ekonomskom i društveno-političkom uređenju države.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1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Veličina javnih rashoda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600"/>
              <a:t>U gotovo svim zemljama može se uočiti konstantan porast javnih rashoda.</a:t>
            </a:r>
          </a:p>
          <a:p>
            <a:r>
              <a:rPr lang="hr-HR" sz="2600"/>
              <a:t>Državne funkcije se proširuju – postojeće se funkcije povećavaju, javljaju se nove funkcije uvjetovane razvitkom niza novih odnosa u zemlji.</a:t>
            </a:r>
          </a:p>
          <a:p>
            <a:r>
              <a:rPr lang="hr-HR" sz="2600"/>
              <a:t>Država obavlja mnogobrojne i raznovrsne funkcije, što naravno zahtjeva adekvatna sredstva.</a:t>
            </a:r>
          </a:p>
          <a:p>
            <a:r>
              <a:rPr lang="hr-HR" sz="2600"/>
              <a:t>Uloga i veličina države drastično se promijenila kroz vrijeme.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>Što sve može determinirati veličinu javnih izdataka (državne aktivnosti)?</a:t>
            </a:r>
            <a:endParaRPr lang="hr-HR" sz="28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80000"/>
              </a:lnSpc>
              <a:buNone/>
            </a:pPr>
            <a:endParaRPr lang="hr-HR" sz="1600" b="1" dirty="0" smtClean="0"/>
          </a:p>
          <a:p>
            <a:pPr marL="571500" indent="-571500">
              <a:lnSpc>
                <a:spcPct val="80000"/>
              </a:lnSpc>
              <a:buNone/>
            </a:pPr>
            <a:r>
              <a:rPr lang="hr-HR" sz="1600" b="1" dirty="0" smtClean="0"/>
              <a:t>kretanje </a:t>
            </a:r>
            <a:r>
              <a:rPr lang="hr-HR" sz="1600" b="1" dirty="0"/>
              <a:t>razine cijena</a:t>
            </a:r>
            <a:r>
              <a:rPr lang="hr-HR" sz="1600" dirty="0">
                <a:solidFill>
                  <a:srgbClr val="003399"/>
                </a:solidFill>
              </a:rPr>
              <a:t> – intenzivnije kretanje cijena nego u privatnom području</a:t>
            </a:r>
            <a:r>
              <a:rPr lang="hr-HR" sz="1600" dirty="0" smtClean="0">
                <a:solidFill>
                  <a:srgbClr val="003399"/>
                </a:solidFill>
              </a:rPr>
              <a:t>,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hr-HR" sz="1600" dirty="0" smtClean="0">
                <a:solidFill>
                  <a:srgbClr val="003399"/>
                </a:solidFill>
              </a:rPr>
              <a:t> </a:t>
            </a:r>
            <a:endParaRPr lang="hr-HR" sz="16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r>
              <a:rPr lang="hr-HR" sz="1600" b="1" dirty="0"/>
              <a:t>kretanje produktivnosti države</a:t>
            </a:r>
            <a:r>
              <a:rPr lang="hr-HR" sz="1600" b="1" dirty="0" smtClean="0"/>
              <a:t>,</a:t>
            </a:r>
          </a:p>
          <a:p>
            <a:pPr marL="571500" indent="-571500">
              <a:lnSpc>
                <a:spcPct val="80000"/>
              </a:lnSpc>
              <a:buNone/>
            </a:pPr>
            <a:endParaRPr lang="hr-HR" sz="1600" b="1" dirty="0" smtClean="0"/>
          </a:p>
          <a:p>
            <a:pPr marL="571500" indent="-571500">
              <a:lnSpc>
                <a:spcPct val="80000"/>
              </a:lnSpc>
              <a:buNone/>
            </a:pPr>
            <a:r>
              <a:rPr lang="hr-HR" sz="1600" b="1" dirty="0" err="1" smtClean="0"/>
              <a:t>Wagnerovo</a:t>
            </a:r>
            <a:r>
              <a:rPr lang="hr-HR" sz="1600" b="1" dirty="0" smtClean="0"/>
              <a:t> </a:t>
            </a:r>
            <a:r>
              <a:rPr lang="hr-HR" sz="1600" b="1" dirty="0"/>
              <a:t>objašnjenje</a:t>
            </a:r>
            <a:r>
              <a:rPr lang="hr-HR" sz="1600" dirty="0">
                <a:solidFill>
                  <a:srgbClr val="003399"/>
                </a:solidFill>
              </a:rPr>
              <a:t> - država s razvitkom dobiva nove funkcije – kultura, blagostanje, što povećava njezine financijske potrebe</a:t>
            </a:r>
            <a:r>
              <a:rPr lang="hr-HR" sz="1600" dirty="0" smtClean="0">
                <a:solidFill>
                  <a:srgbClr val="003399"/>
                </a:solidFill>
              </a:rPr>
              <a:t>,</a:t>
            </a:r>
          </a:p>
          <a:p>
            <a:pPr marL="571500" indent="-571500">
              <a:lnSpc>
                <a:spcPct val="80000"/>
              </a:lnSpc>
              <a:buNone/>
            </a:pPr>
            <a:endParaRPr lang="hr-HR" sz="16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r>
              <a:rPr lang="hr-HR" sz="1600" b="1" dirty="0"/>
              <a:t>vremenski pomaci - </a:t>
            </a:r>
            <a:r>
              <a:rPr lang="hr-HR" sz="1600" dirty="0">
                <a:solidFill>
                  <a:srgbClr val="003399"/>
                </a:solidFill>
              </a:rPr>
              <a:t>potrebno je vrijeme da se prevlada suzdržanost u pogledu državnih aktivnosti (</a:t>
            </a:r>
            <a:r>
              <a:rPr lang="hr-HR" sz="1600" dirty="0" err="1">
                <a:solidFill>
                  <a:srgbClr val="003399"/>
                </a:solidFill>
              </a:rPr>
              <a:t>Herbert</a:t>
            </a:r>
            <a:r>
              <a:rPr lang="hr-HR" sz="1600" dirty="0">
                <a:solidFill>
                  <a:srgbClr val="003399"/>
                </a:solidFill>
              </a:rPr>
              <a:t> </a:t>
            </a:r>
            <a:r>
              <a:rPr lang="hr-HR" sz="1600" dirty="0" err="1">
                <a:solidFill>
                  <a:srgbClr val="003399"/>
                </a:solidFill>
              </a:rPr>
              <a:t>Timm</a:t>
            </a:r>
            <a:r>
              <a:rPr lang="hr-HR" sz="1600" dirty="0">
                <a:solidFill>
                  <a:srgbClr val="003399"/>
                </a:solidFill>
              </a:rPr>
              <a:t> – prirodni, sistemski, institucionalni i ideološki pomaci), </a:t>
            </a:r>
            <a:endParaRPr lang="hr-HR" sz="1600" dirty="0" smtClean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endParaRPr lang="hr-HR" sz="16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r>
              <a:rPr lang="hr-HR" sz="1600" b="1" dirty="0"/>
              <a:t>struktura javnih izdataka</a:t>
            </a:r>
            <a:r>
              <a:rPr lang="hr-HR" sz="1600" b="1" dirty="0">
                <a:solidFill>
                  <a:srgbClr val="003399"/>
                </a:solidFill>
              </a:rPr>
              <a:t> </a:t>
            </a:r>
            <a:r>
              <a:rPr lang="hr-HR" sz="1600" dirty="0">
                <a:solidFill>
                  <a:srgbClr val="003399"/>
                </a:solidFill>
              </a:rPr>
              <a:t>– rastu one aktivnosti države u kojima kvalifikacije zaposlenih moraju biti posebno visoke, </a:t>
            </a:r>
            <a:endParaRPr lang="hr-HR" sz="1600" dirty="0" smtClean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endParaRPr lang="hr-HR" sz="16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r>
              <a:rPr lang="hr-HR" sz="1600" b="1" dirty="0"/>
              <a:t>raspodjela funkcija među razinama vlasti</a:t>
            </a:r>
            <a:r>
              <a:rPr lang="hr-HR" sz="1600" dirty="0">
                <a:solidFill>
                  <a:srgbClr val="003399"/>
                </a:solidFill>
              </a:rPr>
              <a:t>, </a:t>
            </a:r>
            <a:endParaRPr lang="hr-HR" sz="1600" dirty="0" smtClean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endParaRPr lang="hr-HR" sz="16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r>
              <a:rPr lang="hr-HR" sz="1600" b="1" dirty="0"/>
              <a:t>kretanje stanovništva</a:t>
            </a:r>
            <a:r>
              <a:rPr lang="hr-HR" sz="1600" b="1" dirty="0">
                <a:solidFill>
                  <a:srgbClr val="003399"/>
                </a:solidFill>
              </a:rPr>
              <a:t> </a:t>
            </a:r>
            <a:r>
              <a:rPr lang="hr-HR" sz="1600" dirty="0">
                <a:solidFill>
                  <a:srgbClr val="003399"/>
                </a:solidFill>
              </a:rPr>
              <a:t>–</a:t>
            </a:r>
            <a:r>
              <a:rPr lang="hr-HR" sz="1600" dirty="0" err="1">
                <a:solidFill>
                  <a:srgbClr val="003399"/>
                </a:solidFill>
              </a:rPr>
              <a:t>konglomeracije</a:t>
            </a:r>
            <a:r>
              <a:rPr lang="hr-HR" sz="1600" dirty="0">
                <a:solidFill>
                  <a:srgbClr val="003399"/>
                </a:solidFill>
              </a:rPr>
              <a:t> </a:t>
            </a:r>
            <a:r>
              <a:rPr lang="hr-HR" sz="1600" dirty="0" err="1">
                <a:solidFill>
                  <a:srgbClr val="003399"/>
                </a:solidFill>
              </a:rPr>
              <a:t>stanovništva</a:t>
            </a:r>
            <a:r>
              <a:rPr lang="hr-HR" sz="1600" dirty="0">
                <a:solidFill>
                  <a:srgbClr val="003399"/>
                </a:solidFill>
              </a:rPr>
              <a:t>, a i dolazi do promjena u dobnoj strukturi stanovništva</a:t>
            </a:r>
            <a:r>
              <a:rPr lang="hr-HR" sz="1600" dirty="0" smtClean="0">
                <a:solidFill>
                  <a:srgbClr val="003399"/>
                </a:solidFill>
              </a:rPr>
              <a:t>,</a:t>
            </a:r>
          </a:p>
          <a:p>
            <a:pPr marL="571500" indent="-571500">
              <a:lnSpc>
                <a:spcPct val="80000"/>
              </a:lnSpc>
              <a:buNone/>
            </a:pPr>
            <a:endParaRPr lang="hr-HR" sz="16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Clr>
                <a:srgbClr val="003399"/>
              </a:buClr>
              <a:buNone/>
            </a:pPr>
            <a:r>
              <a:rPr lang="hr-HR" sz="1600" b="1" dirty="0"/>
              <a:t>učinak pomaka razine</a:t>
            </a:r>
            <a:r>
              <a:rPr lang="hr-HR" sz="1600" dirty="0">
                <a:solidFill>
                  <a:srgbClr val="003399"/>
                </a:solidFill>
              </a:rPr>
              <a:t> </a:t>
            </a:r>
            <a:r>
              <a:rPr lang="hr-HR" sz="1600" b="1" dirty="0"/>
              <a:t>(učinak </a:t>
            </a:r>
            <a:r>
              <a:rPr lang="hr-HR" sz="1600" b="1" dirty="0" err="1"/>
              <a:t>izmještanja</a:t>
            </a:r>
            <a:r>
              <a:rPr lang="hr-HR" sz="1600" b="1" dirty="0"/>
              <a:t>)</a:t>
            </a:r>
            <a:r>
              <a:rPr lang="hr-HR" sz="1600" dirty="0">
                <a:solidFill>
                  <a:srgbClr val="003399"/>
                </a:solidFill>
              </a:rPr>
              <a:t> – skok udjela državnih rashoda nakon ratova i socijalnih nemira (</a:t>
            </a:r>
            <a:r>
              <a:rPr lang="hr-HR" sz="1600" dirty="0" err="1">
                <a:solidFill>
                  <a:srgbClr val="003399"/>
                </a:solidFill>
              </a:rPr>
              <a:t>Peacock</a:t>
            </a:r>
            <a:r>
              <a:rPr lang="hr-HR" sz="1600" dirty="0">
                <a:solidFill>
                  <a:srgbClr val="003399"/>
                </a:solidFill>
              </a:rPr>
              <a:t> &amp; </a:t>
            </a:r>
            <a:r>
              <a:rPr lang="hr-HR" sz="1600" dirty="0" err="1">
                <a:solidFill>
                  <a:srgbClr val="003399"/>
                </a:solidFill>
              </a:rPr>
              <a:t>Wiseman</a:t>
            </a:r>
            <a:r>
              <a:rPr lang="hr-HR" sz="1600" dirty="0" smtClean="0">
                <a:solidFill>
                  <a:srgbClr val="003399"/>
                </a:solidFill>
              </a:rPr>
              <a:t>),</a:t>
            </a:r>
          </a:p>
          <a:p>
            <a:pPr marL="571500" indent="-571500">
              <a:lnSpc>
                <a:spcPct val="80000"/>
              </a:lnSpc>
              <a:buClr>
                <a:srgbClr val="003399"/>
              </a:buClr>
              <a:buNone/>
            </a:pPr>
            <a:endParaRPr lang="hr-HR" sz="1600" b="1" dirty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Clr>
                <a:srgbClr val="003399"/>
              </a:buClr>
              <a:buNone/>
            </a:pPr>
            <a:r>
              <a:rPr lang="hr-HR" sz="1600" b="1" dirty="0"/>
              <a:t>elastičnost poreznih prihoda</a:t>
            </a:r>
            <a:r>
              <a:rPr lang="hr-HR" sz="1600" dirty="0"/>
              <a:t>, </a:t>
            </a:r>
            <a:r>
              <a:rPr lang="hr-HR" sz="1600" b="1" dirty="0"/>
              <a:t>porezna iluzija</a:t>
            </a:r>
            <a:r>
              <a:rPr lang="hr-HR" sz="1600" b="1" dirty="0" smtClean="0"/>
              <a:t>,</a:t>
            </a:r>
          </a:p>
          <a:p>
            <a:pPr marL="571500" indent="-571500">
              <a:lnSpc>
                <a:spcPct val="80000"/>
              </a:lnSpc>
              <a:buClr>
                <a:srgbClr val="003399"/>
              </a:buClr>
              <a:buNone/>
            </a:pPr>
            <a:endParaRPr lang="hr-HR" sz="1600" b="1" dirty="0"/>
          </a:p>
          <a:p>
            <a:pPr marL="571500" indent="-571500">
              <a:lnSpc>
                <a:spcPct val="80000"/>
              </a:lnSpc>
              <a:buClr>
                <a:srgbClr val="003399"/>
              </a:buClr>
              <a:buNone/>
            </a:pPr>
            <a:r>
              <a:rPr lang="hr-HR" sz="1600" b="1" dirty="0"/>
              <a:t>oblik državnog procesa odlučivanja</a:t>
            </a:r>
            <a:r>
              <a:rPr lang="hr-HR" sz="1600" b="1" dirty="0">
                <a:solidFill>
                  <a:srgbClr val="003399"/>
                </a:solidFill>
              </a:rPr>
              <a:t> </a:t>
            </a:r>
            <a:r>
              <a:rPr lang="hr-HR" sz="1600" dirty="0">
                <a:solidFill>
                  <a:srgbClr val="003399"/>
                </a:solidFill>
              </a:rPr>
              <a:t>– vodi se računa o razini ponude javnih dobara, neovisno o troškovima i neovisno o odlukama o visini poreza,</a:t>
            </a:r>
          </a:p>
          <a:p>
            <a:pPr marL="571500" indent="-571500">
              <a:lnSpc>
                <a:spcPct val="80000"/>
              </a:lnSpc>
              <a:buClr>
                <a:srgbClr val="003399"/>
              </a:buClr>
              <a:buNone/>
            </a:pPr>
            <a:r>
              <a:rPr lang="hr-HR" sz="1600" b="1" dirty="0"/>
              <a:t>sklonost inerciji</a:t>
            </a:r>
            <a:r>
              <a:rPr lang="hr-HR" sz="1600" b="1" dirty="0" smtClean="0"/>
              <a:t>,</a:t>
            </a:r>
          </a:p>
          <a:p>
            <a:pPr marL="571500" indent="-571500">
              <a:lnSpc>
                <a:spcPct val="80000"/>
              </a:lnSpc>
              <a:buClr>
                <a:srgbClr val="003399"/>
              </a:buClr>
              <a:buNone/>
            </a:pPr>
            <a:endParaRPr lang="hr-HR" sz="1600" b="1" dirty="0"/>
          </a:p>
          <a:p>
            <a:pPr marL="571500" indent="-571500">
              <a:lnSpc>
                <a:spcPct val="80000"/>
              </a:lnSpc>
              <a:buClr>
                <a:srgbClr val="003399"/>
              </a:buClr>
              <a:buNone/>
            </a:pPr>
            <a:r>
              <a:rPr lang="hr-HR" sz="1600" b="1" dirty="0"/>
              <a:t>p</a:t>
            </a:r>
            <a:r>
              <a:rPr lang="hr-HR" sz="1600" b="1" dirty="0" smtClean="0"/>
              <a:t>reraspodjela</a:t>
            </a:r>
            <a:r>
              <a:rPr lang="hr-HR" sz="1600" b="1" dirty="0"/>
              <a:t>.</a:t>
            </a:r>
          </a:p>
          <a:p>
            <a:pPr marL="571500" indent="-571500">
              <a:lnSpc>
                <a:spcPct val="80000"/>
              </a:lnSpc>
              <a:buClr>
                <a:srgbClr val="003399"/>
              </a:buClr>
              <a:buNone/>
            </a:pPr>
            <a:endParaRPr lang="hr-HR" sz="16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hr-HR" sz="16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endParaRPr lang="hr-HR" sz="13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80000"/>
              </a:lnSpc>
            </a:pPr>
            <a:endParaRPr lang="hr-HR" sz="13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Zakon porasta javnih rashoda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hr-HR" sz="1900" b="1">
                <a:solidFill>
                  <a:srgbClr val="CC0000"/>
                </a:solidFill>
              </a:rPr>
              <a:t>Wagnerov zakon</a:t>
            </a:r>
            <a:r>
              <a:rPr lang="hr-HR" sz="1900"/>
              <a:t> – najstarija poznata tvrdnja o kretanju javnih rashoda u području javnih financija. Prema Wagneru (prijelaz iz XIX. u XX. stoljeće), s kulturnim napretkom redovito je povezano proširenje državnih aktivnosti, iz čega proizlazi i apsolutno i relativno povećanje državnih rashoda. </a:t>
            </a:r>
            <a:r>
              <a:rPr lang="hr-HR" sz="1900">
                <a:solidFill>
                  <a:srgbClr val="003399"/>
                </a:solidFill>
              </a:rPr>
              <a:t>(izraženija podjela rada, rast stanovništva, povećana gustoća naseljenosti, procesi urbanizacije, širi programi socijalne skrbi…) 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hr-HR" sz="2300"/>
              <a:t> -    državne usluge (državna potrošnja) rastu po većoj stopi od dohotka. 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hr-HR" sz="2300"/>
              <a:t>Rast državne potrošnje može biti u skladu sa željama glasača koji se odriču dijela privatne potrošnje (kroz poreze) pa očekuju veću javnu potrošnju. 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hr-HR" sz="2300"/>
              <a:t>Istraživanja uglavnom ne dokazuju da je taj razlog dovoljan za objašnjenje rasta državne potrošnje.</a:t>
            </a:r>
          </a:p>
          <a:p>
            <a:pPr marL="495300" indent="-495300">
              <a:lnSpc>
                <a:spcPct val="90000"/>
              </a:lnSpc>
            </a:pPr>
            <a:endParaRPr lang="hr-HR" sz="2100"/>
          </a:p>
          <a:p>
            <a:pPr marL="495300" indent="-495300">
              <a:lnSpc>
                <a:spcPct val="90000"/>
              </a:lnSpc>
            </a:pPr>
            <a:endParaRPr lang="hr-HR" sz="1900">
              <a:solidFill>
                <a:srgbClr val="003399"/>
              </a:solidFill>
            </a:endParaRP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endParaRPr lang="hr-HR" sz="1900">
              <a:solidFill>
                <a:srgbClr val="003399"/>
              </a:solidFill>
            </a:endParaRP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endParaRPr lang="hr-HR" sz="19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80400" cy="1143000"/>
          </a:xfrm>
        </p:spPr>
        <p:txBody>
          <a:bodyPr bIns="91440"/>
          <a:lstStyle/>
          <a:p>
            <a:r>
              <a:rPr lang="hr-HR"/>
              <a:t>Kontrola rasta državne potrošnje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51520" y="1628800"/>
            <a:ext cx="8568952" cy="424812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hr-HR" sz="2700" dirty="0"/>
              <a:t>Teško je kontrolirati državnu potrošnju:</a:t>
            </a:r>
          </a:p>
          <a:p>
            <a:pPr marL="609600" indent="-609600">
              <a:lnSpc>
                <a:spcPct val="90000"/>
              </a:lnSpc>
            </a:pPr>
            <a:endParaRPr lang="hr-HR" sz="2700" dirty="0"/>
          </a:p>
          <a:p>
            <a:pPr marL="88265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 sz="2800" dirty="0"/>
              <a:t>Veliki dio je zadan od ranije, odlukama prethodnih vlada - </a:t>
            </a:r>
            <a:r>
              <a:rPr lang="hr-HR" sz="2800" dirty="0">
                <a:solidFill>
                  <a:srgbClr val="003399"/>
                </a:solidFill>
              </a:rPr>
              <a:t>mirovine, zdravstveno, socijalna skrb, otplata duga, potpore…</a:t>
            </a:r>
          </a:p>
          <a:p>
            <a:pPr marL="882650" lvl="1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hr-HR" sz="2800" dirty="0"/>
          </a:p>
          <a:p>
            <a:pPr marL="88265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 sz="2800" dirty="0"/>
              <a:t>Politički sustav ima ugrađene defekte </a:t>
            </a:r>
            <a:r>
              <a:rPr lang="hr-HR" sz="2800" dirty="0">
                <a:solidFill>
                  <a:srgbClr val="003399"/>
                </a:solidFill>
              </a:rPr>
              <a:t>(političke institucije nose pogreške već u svojim korijenima, pa je kontroliranje državne potrošnje veći problem od kontroliranja programa davanja prava)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>
            <a:normAutofit/>
          </a:bodyPr>
          <a:lstStyle/>
          <a:p>
            <a:r>
              <a:rPr lang="hr-HR" sz="3500"/>
              <a:t>Mogućnosti kontrole rasta državne potrošnje</a:t>
            </a:r>
          </a:p>
        </p:txBody>
      </p:sp>
      <p:sp>
        <p:nvSpPr>
          <p:cNvPr id="37891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251520" y="1700808"/>
            <a:ext cx="8712968" cy="4430117"/>
          </a:xfrm>
        </p:spPr>
        <p:txBody>
          <a:bodyPr/>
          <a:lstStyle/>
          <a:p>
            <a:pPr marL="273050" indent="-273050">
              <a:lnSpc>
                <a:spcPct val="80000"/>
              </a:lnSpc>
            </a:pPr>
            <a:r>
              <a:rPr lang="hr-HR" sz="2700" dirty="0">
                <a:solidFill>
                  <a:srgbClr val="C00000"/>
                </a:solidFill>
              </a:rPr>
              <a:t>konkurencija privatnog sektora </a:t>
            </a:r>
          </a:p>
          <a:p>
            <a:pPr marL="273050" indent="-273050">
              <a:lnSpc>
                <a:spcPct val="80000"/>
              </a:lnSpc>
            </a:pPr>
            <a:endParaRPr lang="hr-HR" sz="2700" dirty="0">
              <a:solidFill>
                <a:srgbClr val="C00000"/>
              </a:solidFill>
            </a:endParaRPr>
          </a:p>
          <a:p>
            <a:pPr marL="273050" indent="-273050">
              <a:lnSpc>
                <a:spcPct val="80000"/>
              </a:lnSpc>
            </a:pPr>
            <a:r>
              <a:rPr lang="hr-HR" sz="2700" dirty="0">
                <a:solidFill>
                  <a:srgbClr val="C00000"/>
                </a:solidFill>
              </a:rPr>
              <a:t>promjene pobuda birokrata </a:t>
            </a:r>
            <a:r>
              <a:rPr lang="hr-HR" sz="2700" dirty="0"/>
              <a:t>- </a:t>
            </a:r>
            <a:r>
              <a:rPr lang="hr-HR" sz="2700" dirty="0" err="1"/>
              <a:t>Niskanen</a:t>
            </a:r>
            <a:r>
              <a:rPr lang="hr-HR" sz="2700" dirty="0"/>
              <a:t> koji misli da je birokracija kriva za rast državne potrošnje, predlaže financijske poticaje birokratima - </a:t>
            </a:r>
            <a:r>
              <a:rPr lang="hr-HR" sz="2700" dirty="0" err="1"/>
              <a:t>npr</a:t>
            </a:r>
            <a:r>
              <a:rPr lang="hr-HR" sz="2700" dirty="0"/>
              <a:t>. porast plaće ako smanje potrošnju </a:t>
            </a:r>
            <a:r>
              <a:rPr lang="hr-HR" sz="2700" dirty="0">
                <a:solidFill>
                  <a:srgbClr val="003399"/>
                </a:solidFill>
              </a:rPr>
              <a:t>(opasno, </a:t>
            </a:r>
            <a:r>
              <a:rPr lang="hr-HR" sz="2700" dirty="0" err="1">
                <a:solidFill>
                  <a:srgbClr val="003399"/>
                </a:solidFill>
              </a:rPr>
              <a:t>npr</a:t>
            </a:r>
            <a:r>
              <a:rPr lang="hr-HR" sz="2700" dirty="0">
                <a:solidFill>
                  <a:srgbClr val="003399"/>
                </a:solidFill>
              </a:rPr>
              <a:t>. socijalni radnik dobije veću plaću kad smanji socijalnu pomoć siromašnima!)</a:t>
            </a:r>
          </a:p>
          <a:p>
            <a:pPr marL="273050" indent="-273050"/>
            <a:endParaRPr lang="hr-H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892480" cy="930498"/>
          </a:xfrm>
        </p:spPr>
        <p:txBody>
          <a:bodyPr bIns="91440"/>
          <a:lstStyle/>
          <a:p>
            <a:r>
              <a:rPr lang="hr-HR" dirty="0"/>
              <a:t>Javni izbor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179512" y="1412776"/>
            <a:ext cx="8050088" cy="4718149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</a:pPr>
            <a:r>
              <a:rPr lang="hr-HR" sz="2000" b="1" dirty="0">
                <a:solidFill>
                  <a:srgbClr val="003399"/>
                </a:solidFill>
              </a:rPr>
              <a:t>Javni izbor</a:t>
            </a:r>
            <a:r>
              <a:rPr lang="hr-HR" sz="2000" dirty="0"/>
              <a:t> (</a:t>
            </a:r>
            <a:r>
              <a:rPr lang="hr-HR" sz="2000" dirty="0" err="1"/>
              <a:t>public</a:t>
            </a:r>
            <a:r>
              <a:rPr lang="hr-HR" sz="2000" dirty="0"/>
              <a:t> </a:t>
            </a:r>
            <a:r>
              <a:rPr lang="hr-HR" sz="2000" dirty="0" err="1"/>
              <a:t>choice</a:t>
            </a:r>
            <a:r>
              <a:rPr lang="hr-HR" sz="2000" dirty="0"/>
              <a:t>), istražuje mehanizme pomoću kojih se donose kolektivne odluke o prikupljanju javnih prihoda, namjeni javne potrošnje, transfernim plaćanjima, regulaciji i ostalim fiskalnim politikama. 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hr-HR" sz="2000" dirty="0"/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U </a:t>
            </a:r>
            <a:r>
              <a:rPr lang="hr-HR" sz="2000" dirty="0">
                <a:solidFill>
                  <a:srgbClr val="CC0000"/>
                </a:solidFill>
              </a:rPr>
              <a:t>privatnom sektoru</a:t>
            </a:r>
            <a:r>
              <a:rPr lang="hr-HR" sz="2000" dirty="0"/>
              <a:t> pojedinci donose individualne odluke koje se usklađuju na tržištu: potrošači donose odluke o visini svoje potrošnje, poduzeća donose svoje odluke o visini proizvodnje, a </a:t>
            </a:r>
            <a:r>
              <a:rPr lang="hr-HR" sz="2000" dirty="0">
                <a:solidFill>
                  <a:srgbClr val="CC0000"/>
                </a:solidFill>
              </a:rPr>
              <a:t>sustav cijena</a:t>
            </a:r>
            <a:r>
              <a:rPr lang="hr-HR" sz="2000" dirty="0"/>
              <a:t> osigurava da količine koje pojedinci potražuju, poduzeća stvarno i proizvedu. 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hr-HR" sz="2000" dirty="0"/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Postupak donošenja </a:t>
            </a:r>
            <a:r>
              <a:rPr lang="hr-HR" sz="2000" dirty="0">
                <a:solidFill>
                  <a:srgbClr val="CC0000"/>
                </a:solidFill>
              </a:rPr>
              <a:t>kolektivnih odluka</a:t>
            </a:r>
            <a:r>
              <a:rPr lang="hr-HR" sz="2000" dirty="0"/>
              <a:t> mnogo je složeniji jer se trebaju donijeti odluke o </a:t>
            </a:r>
            <a:r>
              <a:rPr lang="hr-HR" sz="2000" dirty="0">
                <a:solidFill>
                  <a:srgbClr val="C00000"/>
                </a:solidFill>
              </a:rPr>
              <a:t>javnim dobrima </a:t>
            </a:r>
            <a:r>
              <a:rPr lang="hr-HR" sz="2000" dirty="0"/>
              <a:t>i uslugama za koja ne postoje tržišta. Zato se u političkom procesu moraju donijeti odluke koje će voditi računa o različitim interesima i željama mnogih glasača (</a:t>
            </a:r>
            <a:r>
              <a:rPr lang="hr-HR" sz="2000" dirty="0">
                <a:solidFill>
                  <a:srgbClr val="003399"/>
                </a:solidFill>
              </a:rPr>
              <a:t>“političko tržište”</a:t>
            </a:r>
            <a:r>
              <a:rPr lang="hr-HR" sz="2000" dirty="0"/>
              <a:t>).</a:t>
            </a:r>
          </a:p>
          <a:p>
            <a:pPr marL="273050" indent="-273050">
              <a:lnSpc>
                <a:spcPct val="80000"/>
              </a:lnSpc>
            </a:pP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>
            <a:normAutofit/>
          </a:bodyPr>
          <a:lstStyle/>
          <a:p>
            <a:r>
              <a:rPr lang="hr-HR" sz="3500"/>
              <a:t>Mogućnosti kontrole rasta državne potrošnje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395536" y="1628800"/>
            <a:ext cx="7834064" cy="4502125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70000"/>
              </a:lnSpc>
            </a:pPr>
            <a:r>
              <a:rPr lang="hr-HR" sz="2500" dirty="0">
                <a:solidFill>
                  <a:srgbClr val="C00000"/>
                </a:solidFill>
              </a:rPr>
              <a:t>promjene proračunskog postupka </a:t>
            </a:r>
            <a:r>
              <a:rPr lang="hr-HR" sz="2500" dirty="0"/>
              <a:t>- Saboru se </a:t>
            </a:r>
            <a:r>
              <a:rPr lang="hr-HR" sz="2500" dirty="0" err="1"/>
              <a:t>npr</a:t>
            </a:r>
            <a:r>
              <a:rPr lang="hr-HR" sz="2500" dirty="0"/>
              <a:t>. nametne skup stalnih ciljeva za smanjenje proračuna i/ili deficita u određenom razdoblju  </a:t>
            </a:r>
            <a:r>
              <a:rPr lang="hr-HR" sz="2500" dirty="0">
                <a:solidFill>
                  <a:srgbClr val="003399"/>
                </a:solidFill>
              </a:rPr>
              <a:t>- </a:t>
            </a:r>
            <a:r>
              <a:rPr lang="hr-HR" sz="2500" dirty="0" err="1">
                <a:solidFill>
                  <a:srgbClr val="003399"/>
                </a:solidFill>
              </a:rPr>
              <a:t>npr</a:t>
            </a:r>
            <a:r>
              <a:rPr lang="hr-HR" sz="2500" dirty="0">
                <a:solidFill>
                  <a:srgbClr val="003399"/>
                </a:solidFill>
              </a:rPr>
              <a:t>. 2010-2013 smanjiti proračun na neki % BDP-a; toliko i toliko svake godine </a:t>
            </a:r>
          </a:p>
          <a:p>
            <a:pPr marL="273050" indent="-273050">
              <a:lnSpc>
                <a:spcPct val="70000"/>
              </a:lnSpc>
            </a:pPr>
            <a:r>
              <a:rPr lang="hr-HR" sz="2500" dirty="0"/>
              <a:t>Dobre strane - zastupnici se mogu opravdavati pred biračima </a:t>
            </a:r>
            <a:r>
              <a:rPr lang="hr-HR" sz="2500" dirty="0">
                <a:solidFill>
                  <a:srgbClr val="003399"/>
                </a:solidFill>
              </a:rPr>
              <a:t>(“Zakon je kriv, a ne mi” – “nespretan i kukavički”)</a:t>
            </a:r>
            <a:r>
              <a:rPr lang="hr-HR" sz="2500" dirty="0"/>
              <a:t>   </a:t>
            </a:r>
          </a:p>
          <a:p>
            <a:pPr marL="547688" lvl="1" indent="-228600">
              <a:lnSpc>
                <a:spcPct val="70000"/>
              </a:lnSpc>
            </a:pPr>
            <a:r>
              <a:rPr lang="hr-HR" sz="2400" dirty="0"/>
              <a:t>Slabosti - automatsko smanjenje svih rashoda programa u jednakom postotku</a:t>
            </a:r>
            <a:endParaRPr lang="hr-HR" sz="2400" dirty="0">
              <a:solidFill>
                <a:srgbClr val="C00000"/>
              </a:solidFill>
            </a:endParaRPr>
          </a:p>
          <a:p>
            <a:pPr marL="273050" indent="-273050">
              <a:lnSpc>
                <a:spcPct val="70000"/>
              </a:lnSpc>
            </a:pPr>
            <a:r>
              <a:rPr lang="hr-HR" sz="2500" dirty="0">
                <a:solidFill>
                  <a:srgbClr val="C00000"/>
                </a:solidFill>
              </a:rPr>
              <a:t>ustavna ograničenja </a:t>
            </a:r>
            <a:r>
              <a:rPr lang="hr-HR" sz="2500" dirty="0"/>
              <a:t>- </a:t>
            </a:r>
            <a:r>
              <a:rPr lang="hr-HR" sz="2500" dirty="0" err="1"/>
              <a:t>npr</a:t>
            </a:r>
            <a:r>
              <a:rPr lang="hr-HR" sz="2500" dirty="0"/>
              <a:t>. izdaci=primici; </a:t>
            </a:r>
            <a:r>
              <a:rPr lang="hr-HR" sz="2500" dirty="0" err="1"/>
              <a:t>primici</a:t>
            </a:r>
            <a:r>
              <a:rPr lang="hr-HR" sz="2500" dirty="0"/>
              <a:t> ne smiju biti veći od rasta BDP-</a:t>
            </a:r>
            <a:r>
              <a:rPr lang="hr-HR" sz="2500" dirty="0" err="1"/>
              <a:t>a..</a:t>
            </a:r>
            <a:r>
              <a:rPr lang="hr-HR" sz="2500" dirty="0"/>
              <a:t>. </a:t>
            </a:r>
          </a:p>
          <a:p>
            <a:pPr marL="547688" lvl="1" indent="-228600">
              <a:lnSpc>
                <a:spcPct val="70000"/>
              </a:lnSpc>
            </a:pPr>
            <a:r>
              <a:rPr lang="hr-HR" sz="2400" dirty="0">
                <a:solidFill>
                  <a:srgbClr val="003399"/>
                </a:solidFill>
              </a:rPr>
              <a:t>Problematično:</a:t>
            </a:r>
          </a:p>
          <a:p>
            <a:pPr marL="822325" lvl="2" indent="-228600">
              <a:lnSpc>
                <a:spcPct val="70000"/>
              </a:lnSpc>
            </a:pPr>
            <a:r>
              <a:rPr lang="hr-HR" sz="2100" dirty="0"/>
              <a:t>predviđanja ekonomista nisu pouzdana, razlikuju se, čije podatke uzeti, može se manipulirati (</a:t>
            </a:r>
            <a:r>
              <a:rPr lang="hr-HR" sz="2100" dirty="0" err="1"/>
              <a:t>npr</a:t>
            </a:r>
            <a:r>
              <a:rPr lang="hr-HR" sz="2100" dirty="0"/>
              <a:t>. BDP u Hrvatskoj)</a:t>
            </a:r>
          </a:p>
          <a:p>
            <a:pPr marL="822325" lvl="2" indent="-228600">
              <a:lnSpc>
                <a:spcPct val="70000"/>
              </a:lnSpc>
            </a:pPr>
            <a:r>
              <a:rPr lang="hr-HR" sz="2100" dirty="0"/>
              <a:t>definicija primitaka i izdataka je upitna; računovodstvenim trikovima moguće manipulacije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Definiranje javnog izbora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Istraživanja povezana uz javni izbor služe se ekonomskim metodama i teorijom kako bi analizirala donošenje političkih odluka.</a:t>
            </a:r>
          </a:p>
          <a:p>
            <a:r>
              <a:rPr lang="hr-HR" dirty="0" smtClean="0"/>
              <a:t>Ovo je područje nekoć bilo isključivo u domeni političkih znanosti i sociologije.</a:t>
            </a:r>
          </a:p>
          <a:p>
            <a:r>
              <a:rPr lang="hr-HR" dirty="0" smtClean="0"/>
              <a:t>Javni se izbor prije pola stoljeća razvio u zasebno područje, a očevima teorije javnog izbora smatraju se </a:t>
            </a:r>
            <a:r>
              <a:rPr lang="hr-HR" dirty="0" err="1" smtClean="0"/>
              <a:t>Kenneth</a:t>
            </a:r>
            <a:r>
              <a:rPr lang="hr-HR" dirty="0" smtClean="0"/>
              <a:t> </a:t>
            </a:r>
            <a:r>
              <a:rPr lang="hr-HR" dirty="0" err="1" smtClean="0"/>
              <a:t>Arrow</a:t>
            </a:r>
            <a:r>
              <a:rPr lang="hr-HR" dirty="0" smtClean="0"/>
              <a:t>, </a:t>
            </a:r>
            <a:r>
              <a:rPr lang="hr-HR" dirty="0" err="1" smtClean="0"/>
              <a:t>Duncan</a:t>
            </a:r>
            <a:r>
              <a:rPr lang="hr-HR" dirty="0" smtClean="0"/>
              <a:t> </a:t>
            </a:r>
            <a:r>
              <a:rPr lang="hr-HR" dirty="0" err="1" smtClean="0"/>
              <a:t>Black</a:t>
            </a:r>
            <a:r>
              <a:rPr lang="hr-HR" dirty="0" smtClean="0"/>
              <a:t>, James </a:t>
            </a:r>
            <a:r>
              <a:rPr lang="hr-HR" dirty="0" err="1" smtClean="0"/>
              <a:t>Buchanon</a:t>
            </a:r>
            <a:r>
              <a:rPr lang="hr-HR" dirty="0" smtClean="0"/>
              <a:t>, </a:t>
            </a:r>
            <a:r>
              <a:rPr lang="hr-HR" dirty="0" err="1" smtClean="0"/>
              <a:t>Gordon</a:t>
            </a:r>
            <a:r>
              <a:rPr lang="hr-HR" dirty="0" smtClean="0"/>
              <a:t> </a:t>
            </a:r>
            <a:r>
              <a:rPr lang="hr-HR" dirty="0" err="1" smtClean="0"/>
              <a:t>Tullock</a:t>
            </a:r>
            <a:r>
              <a:rPr lang="hr-HR" dirty="0" smtClean="0"/>
              <a:t>, </a:t>
            </a:r>
            <a:r>
              <a:rPr lang="hr-HR" dirty="0" err="1" smtClean="0"/>
              <a:t>Anthony</a:t>
            </a:r>
            <a:r>
              <a:rPr lang="hr-HR" dirty="0" smtClean="0"/>
              <a:t> </a:t>
            </a:r>
            <a:r>
              <a:rPr lang="hr-HR" dirty="0" err="1" smtClean="0"/>
              <a:t>Downs</a:t>
            </a:r>
            <a:r>
              <a:rPr lang="hr-HR" dirty="0" smtClean="0"/>
              <a:t>, </a:t>
            </a:r>
            <a:r>
              <a:rPr lang="hr-HR" dirty="0" err="1" smtClean="0"/>
              <a:t>William</a:t>
            </a:r>
            <a:r>
              <a:rPr lang="hr-HR" dirty="0" smtClean="0"/>
              <a:t> </a:t>
            </a:r>
            <a:r>
              <a:rPr lang="hr-HR" dirty="0" err="1" smtClean="0"/>
              <a:t>Niskanen</a:t>
            </a:r>
            <a:r>
              <a:rPr lang="hr-HR" dirty="0" smtClean="0"/>
              <a:t>, </a:t>
            </a:r>
            <a:r>
              <a:rPr lang="hr-HR" dirty="0" err="1" smtClean="0"/>
              <a:t>Mancur</a:t>
            </a:r>
            <a:r>
              <a:rPr lang="hr-HR" dirty="0" smtClean="0"/>
              <a:t> </a:t>
            </a:r>
            <a:r>
              <a:rPr lang="hr-HR" dirty="0" err="1" smtClean="0"/>
              <a:t>Olson</a:t>
            </a:r>
            <a:r>
              <a:rPr lang="hr-HR" dirty="0" smtClean="0"/>
              <a:t> i </a:t>
            </a:r>
            <a:r>
              <a:rPr lang="hr-HR" dirty="0" err="1" smtClean="0"/>
              <a:t>William</a:t>
            </a:r>
            <a:r>
              <a:rPr lang="hr-HR" dirty="0" smtClean="0"/>
              <a:t> </a:t>
            </a:r>
            <a:r>
              <a:rPr lang="hr-HR" dirty="0" err="1" smtClean="0"/>
              <a:t>Riker</a:t>
            </a:r>
            <a:r>
              <a:rPr lang="hr-HR" dirty="0" smtClean="0"/>
              <a:t>.</a:t>
            </a:r>
          </a:p>
          <a:p>
            <a:r>
              <a:rPr lang="hr-HR" dirty="0" smtClean="0"/>
              <a:t>Teorija javnog izbora </a:t>
            </a:r>
            <a:r>
              <a:rPr lang="hr-HR" dirty="0" err="1" smtClean="0"/>
              <a:t>revolucionalizirala</a:t>
            </a:r>
            <a:r>
              <a:rPr lang="hr-HR" dirty="0" smtClean="0"/>
              <a:t> je istraživanje demokratskog procesa odlučivanja.</a:t>
            </a:r>
            <a:endParaRPr lang="en-US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Polazna načela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Prema Jamesu </a:t>
            </a:r>
            <a:r>
              <a:rPr lang="hr-HR" dirty="0" err="1" smtClean="0"/>
              <a:t>Buchanonu</a:t>
            </a:r>
            <a:r>
              <a:rPr lang="hr-HR" dirty="0" smtClean="0"/>
              <a:t> javni izbor je politika bez romantike.</a:t>
            </a:r>
          </a:p>
          <a:p>
            <a:r>
              <a:rPr lang="hr-HR" dirty="0" smtClean="0"/>
              <a:t>Ovakav se stav bazira na mišljenju kako političari i birokrati nisu samo javni službenici koji će benevolentno provoditi “volju naroda”, već su vođeni istim instinktima kao i sam narod koji želi </a:t>
            </a:r>
            <a:r>
              <a:rPr lang="hr-HR" dirty="0" err="1" smtClean="0"/>
              <a:t>maksimizirati</a:t>
            </a:r>
            <a:r>
              <a:rPr lang="hr-HR" dirty="0" smtClean="0"/>
              <a:t> svoju korisnost.</a:t>
            </a:r>
          </a:p>
          <a:p>
            <a:r>
              <a:rPr lang="hr-HR" dirty="0" smtClean="0"/>
              <a:t> Javni izbor samo transferira model racionalnog djelovanja u sferu politike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Javni izbor negira </a:t>
            </a:r>
            <a:r>
              <a:rPr lang="hr-HR" dirty="0" err="1" smtClean="0"/>
              <a:t>organicistička</a:t>
            </a:r>
            <a:r>
              <a:rPr lang="hr-HR" dirty="0" smtClean="0"/>
              <a:t> </a:t>
            </a:r>
            <a:r>
              <a:rPr lang="hr-HR" dirty="0" err="1" smtClean="0"/>
              <a:t>shvačanja</a:t>
            </a:r>
            <a:r>
              <a:rPr lang="hr-HR" dirty="0" smtClean="0"/>
              <a:t> u kojima se javne odluke donose društveno, kolektivno odnosno donosi ih narod. </a:t>
            </a:r>
          </a:p>
          <a:p>
            <a:r>
              <a:rPr lang="hr-HR" dirty="0" smtClean="0"/>
              <a:t>Odluke ili izbore mogu donositi samo pojedinci, a ne grupa.</a:t>
            </a:r>
          </a:p>
          <a:p>
            <a:r>
              <a:rPr lang="hr-HR" dirty="0" smtClean="0"/>
              <a:t>Ipak, proces donošenja individualnih i kolektivnih odluka se razlikuje, ali ne stoga što je motivacija sudionika ovog procesa drugačija, već zbog toga što se bitno razlikuju poticaji i ograničenja povezani uz donošenje odluka.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 sz="3500"/>
              <a:t>Modaliteti donošenja javnih odluka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179512" y="1484784"/>
            <a:ext cx="8964488" cy="4801716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  <a:spcBef>
                <a:spcPct val="30000"/>
              </a:spcBef>
            </a:pPr>
            <a:r>
              <a:rPr lang="hr-HR" sz="2100" dirty="0"/>
              <a:t>Jedna od mogućnosti prikupljanja informacija o preferencijama građana – </a:t>
            </a:r>
            <a:r>
              <a:rPr lang="hr-HR" sz="2100" dirty="0">
                <a:solidFill>
                  <a:srgbClr val="C00000"/>
                </a:solidFill>
              </a:rPr>
              <a:t>izborni postupak</a:t>
            </a:r>
            <a:r>
              <a:rPr lang="hr-HR" sz="2100" dirty="0"/>
              <a:t>.</a:t>
            </a:r>
          </a:p>
          <a:p>
            <a:pPr marL="273050" indent="-273050">
              <a:lnSpc>
                <a:spcPct val="80000"/>
              </a:lnSpc>
              <a:spcBef>
                <a:spcPct val="30000"/>
              </a:spcBef>
              <a:buClr>
                <a:srgbClr val="003366"/>
              </a:buClr>
            </a:pPr>
            <a:r>
              <a:rPr lang="hr-HR" sz="2100" b="1" dirty="0">
                <a:solidFill>
                  <a:srgbClr val="003399"/>
                </a:solidFill>
              </a:rPr>
              <a:t>Glasovanje</a:t>
            </a:r>
            <a:r>
              <a:rPr lang="hr-HR" sz="2100" dirty="0"/>
              <a:t> – u demokratskim državama najvažniji postupak </a:t>
            </a:r>
            <a:r>
              <a:rPr lang="hr-HR" sz="2100" dirty="0">
                <a:solidFill>
                  <a:srgbClr val="CC0000"/>
                </a:solidFill>
              </a:rPr>
              <a:t>agregiranja različitih individualnih preferencija</a:t>
            </a:r>
            <a:r>
              <a:rPr lang="hr-HR" sz="2100" dirty="0"/>
              <a:t> u društvene preferencije, radi provedbe društvenog procesa odlučivanja. </a:t>
            </a:r>
          </a:p>
          <a:p>
            <a:pPr marL="273050" indent="-273050">
              <a:lnSpc>
                <a:spcPct val="80000"/>
              </a:lnSpc>
              <a:spcBef>
                <a:spcPct val="30000"/>
              </a:spcBef>
            </a:pPr>
            <a:r>
              <a:rPr lang="hr-HR" sz="2100" dirty="0"/>
              <a:t>Istodobno, glasovanje je za pojedince najvažnija </a:t>
            </a:r>
            <a:r>
              <a:rPr lang="hr-HR" sz="2100" dirty="0">
                <a:solidFill>
                  <a:srgbClr val="CC0000"/>
                </a:solidFill>
              </a:rPr>
              <a:t>prilika za provedbu kontrole političkog procesa</a:t>
            </a:r>
            <a:r>
              <a:rPr lang="hr-HR" sz="2100" dirty="0"/>
              <a:t>.</a:t>
            </a:r>
          </a:p>
          <a:p>
            <a:pPr marL="273050" indent="-273050">
              <a:lnSpc>
                <a:spcPct val="80000"/>
              </a:lnSpc>
              <a:spcBef>
                <a:spcPct val="30000"/>
              </a:spcBef>
            </a:pPr>
            <a:r>
              <a:rPr lang="hr-HR" sz="2100" dirty="0"/>
              <a:t>Mjere ekonomske politike – rezultat političkog procesa donošenja odluka.</a:t>
            </a:r>
          </a:p>
          <a:p>
            <a:pPr marL="273050" indent="-273050">
              <a:lnSpc>
                <a:spcPct val="80000"/>
              </a:lnSpc>
            </a:pPr>
            <a:r>
              <a:rPr lang="hr-HR" sz="2100" dirty="0"/>
              <a:t>U </a:t>
            </a:r>
            <a:r>
              <a:rPr lang="hr-HR" sz="2100" dirty="0">
                <a:solidFill>
                  <a:srgbClr val="C00000"/>
                </a:solidFill>
              </a:rPr>
              <a:t>diktatorskim</a:t>
            </a:r>
            <a:r>
              <a:rPr lang="hr-HR" sz="2100" dirty="0"/>
              <a:t> političkim sustavima donošenje kolektivnih odluka je jednostavno, jer su individualne preferencije diktatora nametnute društvenim preferencijama. </a:t>
            </a:r>
          </a:p>
          <a:p>
            <a:pPr marL="273050" indent="-273050">
              <a:lnSpc>
                <a:spcPct val="80000"/>
              </a:lnSpc>
            </a:pPr>
            <a:r>
              <a:rPr lang="hr-HR" sz="2100" dirty="0"/>
              <a:t>Zato je jedan od glavnih zadataka teorije javnog izbora da izučava kako se kolektivne odluke donose u demokratskim društvima. U tu se svrhu upotrebljavaju različiti modeli sustava glasovanja kao što je jednoglasan izborni sustav, </a:t>
            </a:r>
            <a:r>
              <a:rPr lang="hr-HR" sz="2100" dirty="0" err="1"/>
              <a:t>sustav</a:t>
            </a:r>
            <a:r>
              <a:rPr lang="hr-HR" sz="2100" dirty="0"/>
              <a:t> obične većine i dvotrećinski izborni sustav. 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 sz="3500"/>
              <a:t>Donošenje odluka o javnim izdacima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251520" y="1484784"/>
            <a:ext cx="7978080" cy="4646141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90000"/>
              </a:lnSpc>
            </a:pPr>
            <a:r>
              <a:rPr lang="hr-HR" sz="2700" dirty="0"/>
              <a:t>Pretpostavke u modelima političke ekonomije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500" dirty="0"/>
              <a:t>Modeli političke ekonomije pretpostavljaju da pojedinci vide </a:t>
            </a:r>
            <a:r>
              <a:rPr lang="hr-HR" sz="2500" dirty="0">
                <a:solidFill>
                  <a:srgbClr val="CC0000"/>
                </a:solidFill>
              </a:rPr>
              <a:t>vladu</a:t>
            </a:r>
            <a:r>
              <a:rPr lang="hr-HR" sz="2500" dirty="0"/>
              <a:t> kao mehanizam za </a:t>
            </a:r>
            <a:r>
              <a:rPr lang="hr-HR" sz="2500" dirty="0">
                <a:solidFill>
                  <a:srgbClr val="CC0000"/>
                </a:solidFill>
              </a:rPr>
              <a:t>maksimiziranje svog interesa</a:t>
            </a:r>
            <a:r>
              <a:rPr lang="hr-HR" sz="2500" dirty="0"/>
              <a:t>.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500" dirty="0"/>
              <a:t>S druge strane, pretpostavlja se također da </a:t>
            </a:r>
            <a:r>
              <a:rPr lang="hr-HR" sz="2500" dirty="0">
                <a:solidFill>
                  <a:srgbClr val="CC0000"/>
                </a:solidFill>
              </a:rPr>
              <a:t>ljudi u vladi</a:t>
            </a:r>
            <a:r>
              <a:rPr lang="hr-HR" sz="2500" dirty="0"/>
              <a:t> pokušavaju </a:t>
            </a:r>
            <a:r>
              <a:rPr lang="hr-HR" sz="2500" dirty="0" err="1"/>
              <a:t>maksimizirati</a:t>
            </a:r>
            <a:r>
              <a:rPr lang="hr-HR" sz="2500" dirty="0"/>
              <a:t> </a:t>
            </a:r>
            <a:r>
              <a:rPr lang="hr-HR" sz="2500" dirty="0">
                <a:solidFill>
                  <a:srgbClr val="CC0000"/>
                </a:solidFill>
              </a:rPr>
              <a:t>svoju vlastitu korist</a:t>
            </a:r>
            <a:r>
              <a:rPr lang="hr-HR" sz="2500" dirty="0"/>
              <a:t>.</a:t>
            </a:r>
          </a:p>
          <a:p>
            <a:pPr marL="273050" indent="-273050">
              <a:lnSpc>
                <a:spcPct val="80000"/>
              </a:lnSpc>
            </a:pPr>
            <a:endParaRPr lang="hr-HR" sz="2500" dirty="0"/>
          </a:p>
          <a:p>
            <a:pPr marL="273050" indent="-273050">
              <a:lnSpc>
                <a:spcPct val="80000"/>
              </a:lnSpc>
            </a:pPr>
            <a:r>
              <a:rPr lang="hr-HR" sz="2500" dirty="0"/>
              <a:t>Donošenje odluka (u pogledu javnih izdataka) u demokratskim društvima može se promatrati u slučaju: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hr-HR" sz="2500" dirty="0"/>
          </a:p>
          <a:p>
            <a:pPr marL="547688" lvl="1" indent="-228600">
              <a:lnSpc>
                <a:spcPct val="80000"/>
              </a:lnSpc>
              <a:buFont typeface="Franklin Gothic Book" pitchFamily="34" charset="0"/>
              <a:buAutoNum type="arabicPeriod"/>
            </a:pPr>
            <a:r>
              <a:rPr lang="hr-HR" sz="2400" b="1" dirty="0">
                <a:solidFill>
                  <a:srgbClr val="003399"/>
                </a:solidFill>
              </a:rPr>
              <a:t>izravne demokracije</a:t>
            </a:r>
            <a:r>
              <a:rPr lang="hr-HR" sz="2400" dirty="0">
                <a:solidFill>
                  <a:srgbClr val="003399"/>
                </a:solidFill>
              </a:rPr>
              <a:t> </a:t>
            </a:r>
          </a:p>
          <a:p>
            <a:pPr marL="547688" lvl="1" indent="-228600">
              <a:lnSpc>
                <a:spcPct val="80000"/>
              </a:lnSpc>
              <a:buFont typeface="Franklin Gothic Book" pitchFamily="34" charset="0"/>
              <a:buAutoNum type="arabicPeriod"/>
            </a:pPr>
            <a:r>
              <a:rPr lang="hr-HR" sz="2400" b="1" dirty="0">
                <a:solidFill>
                  <a:srgbClr val="003399"/>
                </a:solidFill>
              </a:rPr>
              <a:t>predstavničke demokracije</a:t>
            </a:r>
          </a:p>
          <a:p>
            <a:pPr marL="273050" indent="-273050">
              <a:lnSpc>
                <a:spcPct val="90000"/>
              </a:lnSpc>
            </a:pPr>
            <a:endParaRPr lang="hr-H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>
            <a:normAutofit/>
          </a:bodyPr>
          <a:lstStyle/>
          <a:p>
            <a:r>
              <a:rPr lang="hr-HR" sz="3500"/>
              <a:t>Izravna vs. predstavnička demokracija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323528" y="1628800"/>
            <a:ext cx="7906072" cy="4502125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0000"/>
              </a:lnSpc>
            </a:pPr>
            <a:r>
              <a:rPr lang="hr-HR" sz="2000" dirty="0">
                <a:solidFill>
                  <a:srgbClr val="CC0000"/>
                </a:solidFill>
              </a:rPr>
              <a:t>Izravna demokracija </a:t>
            </a:r>
            <a:r>
              <a:rPr lang="hr-HR" sz="2000" dirty="0"/>
              <a:t>– može se primijeniti samo kada treba donijeti odluku o </a:t>
            </a:r>
            <a:r>
              <a:rPr lang="hr-HR" sz="2000" b="1" dirty="0">
                <a:solidFill>
                  <a:srgbClr val="003399"/>
                </a:solidFill>
              </a:rPr>
              <a:t>pojedinačnim pitanjima</a:t>
            </a:r>
          </a:p>
          <a:p>
            <a:pPr marL="547688" lvl="1" indent="-228600">
              <a:lnSpc>
                <a:spcPct val="90000"/>
              </a:lnSpc>
            </a:pPr>
            <a:r>
              <a:rPr lang="hr-HR" sz="2000" dirty="0">
                <a:solidFill>
                  <a:srgbClr val="003399"/>
                </a:solidFill>
              </a:rPr>
              <a:t>Prednost</a:t>
            </a:r>
            <a:r>
              <a:rPr lang="hr-HR" sz="2000" dirty="0"/>
              <a:t>– sve osobe koje snose posljedice neke odluke sudjeluju u glasovanju i mogu iskazivati svoje preferencije</a:t>
            </a:r>
          </a:p>
          <a:p>
            <a:pPr marL="547688" lvl="1" indent="-228600">
              <a:lnSpc>
                <a:spcPct val="90000"/>
              </a:lnSpc>
            </a:pPr>
            <a:r>
              <a:rPr lang="hr-HR" sz="2000" dirty="0">
                <a:solidFill>
                  <a:srgbClr val="003399"/>
                </a:solidFill>
              </a:rPr>
              <a:t>Nedostatak</a:t>
            </a:r>
            <a:r>
              <a:rPr lang="hr-HR" sz="2000" dirty="0"/>
              <a:t> – nakon neke razine troškovi stalnog odlučivanja o pojedinačnim pitanjima naglo rastu </a:t>
            </a:r>
          </a:p>
          <a:p>
            <a:pPr marL="273050" indent="-273050">
              <a:lnSpc>
                <a:spcPct val="90000"/>
              </a:lnSpc>
            </a:pPr>
            <a:endParaRPr lang="hr-HR" sz="2000" dirty="0"/>
          </a:p>
          <a:p>
            <a:pPr marL="273050" indent="-273050">
              <a:lnSpc>
                <a:spcPct val="90000"/>
              </a:lnSpc>
            </a:pPr>
            <a:r>
              <a:rPr lang="hr-HR" sz="2000" dirty="0"/>
              <a:t>Kada nije moguće odlučivati putem izravnog izbora, potrebne su </a:t>
            </a:r>
            <a:r>
              <a:rPr lang="hr-HR" sz="2000" dirty="0">
                <a:solidFill>
                  <a:srgbClr val="CC0000"/>
                </a:solidFill>
              </a:rPr>
              <a:t>institucije </a:t>
            </a:r>
            <a:r>
              <a:rPr lang="hr-HR" sz="2000" dirty="0"/>
              <a:t>(zastupnici, stranke) koje čine vidljivim individualne preferencije i koordiniraju ih za potrebe procesa odlučivanja</a:t>
            </a:r>
          </a:p>
          <a:p>
            <a:pPr marL="273050" indent="-273050">
              <a:lnSpc>
                <a:spcPct val="90000"/>
              </a:lnSpc>
            </a:pPr>
            <a:r>
              <a:rPr lang="hr-HR" sz="2000" b="1" dirty="0">
                <a:solidFill>
                  <a:srgbClr val="CC0000"/>
                </a:solidFill>
              </a:rPr>
              <a:t>Predstavnička demokracija</a:t>
            </a:r>
            <a:r>
              <a:rPr lang="hr-HR" sz="2000" b="1" dirty="0"/>
              <a:t> </a:t>
            </a:r>
            <a:r>
              <a:rPr lang="hr-HR" sz="2000" dirty="0"/>
              <a:t>– politički sustav u kojem postoje opći izbori, i u kojem se dvije ili više stranaka (ili osoba) natječu za glasove glasača. 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None/>
            </a:pP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Predstavnička demokracija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251520" y="1340768"/>
            <a:ext cx="8892480" cy="5231482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</a:pPr>
            <a:r>
              <a:rPr lang="hr-HR" sz="2000" dirty="0"/>
              <a:t>Kod predstavničke demokracije pravo glasovanja ograničava se na </a:t>
            </a:r>
            <a:r>
              <a:rPr lang="hr-HR" sz="2000" b="1" dirty="0">
                <a:solidFill>
                  <a:srgbClr val="003399"/>
                </a:solidFill>
              </a:rPr>
              <a:t>izbor predstavnika</a:t>
            </a:r>
            <a:r>
              <a:rPr lang="hr-HR" sz="2000" dirty="0"/>
              <a:t>, pri čemu </a:t>
            </a:r>
            <a:r>
              <a:rPr lang="hr-HR" sz="2000" dirty="0">
                <a:solidFill>
                  <a:srgbClr val="CC0000"/>
                </a:solidFill>
              </a:rPr>
              <a:t>parlament</a:t>
            </a:r>
            <a:r>
              <a:rPr lang="hr-HR" sz="2000" dirty="0"/>
              <a:t> u suradnji s </a:t>
            </a:r>
            <a:r>
              <a:rPr lang="hr-HR" sz="2000" dirty="0">
                <a:solidFill>
                  <a:srgbClr val="CC0000"/>
                </a:solidFill>
              </a:rPr>
              <a:t>vladom</a:t>
            </a:r>
            <a:r>
              <a:rPr lang="hr-HR" sz="2000" dirty="0">
                <a:solidFill>
                  <a:srgbClr val="A50021"/>
                </a:solidFill>
              </a:rPr>
              <a:t> </a:t>
            </a:r>
            <a:r>
              <a:rPr lang="hr-HR" sz="2000" dirty="0"/>
              <a:t>i </a:t>
            </a:r>
            <a:r>
              <a:rPr lang="hr-HR" sz="2000" dirty="0">
                <a:solidFill>
                  <a:srgbClr val="CC0000"/>
                </a:solidFill>
              </a:rPr>
              <a:t>birokracijom</a:t>
            </a:r>
            <a:r>
              <a:rPr lang="hr-HR" sz="2000" dirty="0"/>
              <a:t> donosi odluke o opskrbi javnim dobrima. </a:t>
            </a:r>
          </a:p>
          <a:p>
            <a:pPr marL="547688" lvl="1" indent="-228600">
              <a:lnSpc>
                <a:spcPct val="80000"/>
              </a:lnSpc>
            </a:pPr>
            <a:endParaRPr lang="hr-HR" sz="2000" dirty="0"/>
          </a:p>
          <a:p>
            <a:pPr marL="273050" indent="-273050">
              <a:lnSpc>
                <a:spcPct val="80000"/>
              </a:lnSpc>
            </a:pPr>
            <a:r>
              <a:rPr lang="hr-HR" sz="2000" dirty="0"/>
              <a:t>Pretpostavke predstavničke demokracije (javnog izbora):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Politički se proces odlučivanja uobičajeno analizira upotrebom modela u kojima se vlada, parlament, stranke i birokracija uzimaju kao </a:t>
            </a:r>
            <a:r>
              <a:rPr lang="hr-HR" sz="2000" dirty="0">
                <a:solidFill>
                  <a:srgbClr val="CC0000"/>
                </a:solidFill>
              </a:rPr>
              <a:t>institucije koje se sastoje od sebičnih osoba</a:t>
            </a:r>
            <a:r>
              <a:rPr lang="hr-HR" sz="2000" dirty="0">
                <a:solidFill>
                  <a:schemeClr val="accent2"/>
                </a:solidFill>
              </a:rPr>
              <a:t>.</a:t>
            </a:r>
          </a:p>
          <a:p>
            <a:pPr marL="547688" lvl="1" indent="-228600">
              <a:lnSpc>
                <a:spcPct val="70000"/>
              </a:lnSpc>
            </a:pPr>
            <a:r>
              <a:rPr lang="hr-HR" sz="2000" dirty="0"/>
              <a:t>Država nije neki neutralni  dobroćudni mehanizam bez vlastitih interesa.</a:t>
            </a:r>
          </a:p>
          <a:p>
            <a:pPr marL="547688" lvl="1" indent="-228600">
              <a:lnSpc>
                <a:spcPct val="70000"/>
              </a:lnSpc>
            </a:pPr>
            <a:r>
              <a:rPr lang="hr-HR" sz="2000" dirty="0"/>
              <a:t>Državom upravljaju ljudi (u vladi, saboru, ministarstvima) i oni imaju i svoje motive i ciljeve.</a:t>
            </a:r>
          </a:p>
          <a:p>
            <a:pPr marL="547688" lvl="1" indent="-228600">
              <a:lnSpc>
                <a:spcPct val="70000"/>
              </a:lnSpc>
            </a:pPr>
            <a:r>
              <a:rPr lang="hr-HR" sz="2000" dirty="0"/>
              <a:t>Nažalost, oni pritom ne vladaju samo za dobrobit svih stanovnika, nego pokušavaju </a:t>
            </a:r>
            <a:r>
              <a:rPr lang="hr-HR" sz="2000" dirty="0" err="1"/>
              <a:t>maksimizirati</a:t>
            </a:r>
            <a:r>
              <a:rPr lang="hr-HR" sz="2000" dirty="0"/>
              <a:t> svoju osobnu korist. 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Stranke su zainteresirane za </a:t>
            </a:r>
            <a:r>
              <a:rPr lang="hr-HR" sz="2000" dirty="0">
                <a:solidFill>
                  <a:srgbClr val="CC0000"/>
                </a:solidFill>
              </a:rPr>
              <a:t>zadržavanje</a:t>
            </a:r>
            <a:r>
              <a:rPr lang="hr-HR" sz="2000" dirty="0"/>
              <a:t> ili </a:t>
            </a:r>
            <a:r>
              <a:rPr lang="hr-HR" sz="2000" dirty="0">
                <a:solidFill>
                  <a:srgbClr val="CC0000"/>
                </a:solidFill>
              </a:rPr>
              <a:t>osvajanje političke moći</a:t>
            </a:r>
            <a:r>
              <a:rPr lang="hr-HR" sz="2000" dirty="0"/>
              <a:t>. </a:t>
            </a:r>
          </a:p>
          <a:p>
            <a:pPr marL="547688" lvl="1" indent="-228600">
              <a:lnSpc>
                <a:spcPct val="80000"/>
              </a:lnSpc>
            </a:pPr>
            <a:r>
              <a:rPr lang="hr-HR" sz="2000" dirty="0"/>
              <a:t>U modelu konkurencije između dviju stranaka, stranke biraju </a:t>
            </a:r>
            <a:r>
              <a:rPr lang="hr-HR" sz="2000" dirty="0">
                <a:solidFill>
                  <a:srgbClr val="CC0000"/>
                </a:solidFill>
              </a:rPr>
              <a:t>medijan </a:t>
            </a:r>
            <a:r>
              <a:rPr lang="hr-HR" sz="2000" dirty="0"/>
              <a:t>(na ljestvici preferencija glasača) kao najpoželjniju točku.</a:t>
            </a:r>
          </a:p>
          <a:p>
            <a:pPr marL="273050" indent="-273050">
              <a:lnSpc>
                <a:spcPct val="80000"/>
              </a:lnSpc>
            </a:pP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252</TotalTime>
  <Words>2708</Words>
  <Application>Microsoft Office PowerPoint</Application>
  <PresentationFormat>Prikaz na zaslonu (4:3)</PresentationFormat>
  <Paragraphs>229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1" baseType="lpstr">
      <vt:lpstr>Građanski</vt:lpstr>
      <vt:lpstr> Utjecaj oporezivanja na opredjeljenje birača na izborima </vt:lpstr>
      <vt:lpstr>Oporezivanje i proces političkog donošenja odluka</vt:lpstr>
      <vt:lpstr>Javni izbor </vt:lpstr>
      <vt:lpstr>Definiranje javnog izbora</vt:lpstr>
      <vt:lpstr>Polazna načela</vt:lpstr>
      <vt:lpstr>Modaliteti donošenja javnih odluka </vt:lpstr>
      <vt:lpstr>Donošenje odluka o javnim izdacima</vt:lpstr>
      <vt:lpstr>Izravna vs. predstavnička demokracija</vt:lpstr>
      <vt:lpstr>Predstavnička demokracija </vt:lpstr>
      <vt:lpstr>Predstavnička demokracija</vt:lpstr>
      <vt:lpstr>Izabrani državni političari</vt:lpstr>
      <vt:lpstr>Problemi s medijanskim glasačem</vt:lpstr>
      <vt:lpstr>Državni službenici (birokracija) </vt:lpstr>
      <vt:lpstr>Interesne skupine </vt:lpstr>
      <vt:lpstr>Lobiranje i ostali sudionici</vt:lpstr>
      <vt:lpstr>Oporezivanje i opredjeljenje birača na izborima</vt:lpstr>
      <vt:lpstr>Teorije raspodjele poreza </vt:lpstr>
      <vt:lpstr>Načelo ekvivalencije </vt:lpstr>
      <vt:lpstr>Načelo gospodarske snage</vt:lpstr>
      <vt:lpstr>Teorija žrtve</vt:lpstr>
      <vt:lpstr>Prevaljivanje poreza i porezna incidenca </vt:lpstr>
      <vt:lpstr>Učinkovitost oporezivanja</vt:lpstr>
      <vt:lpstr>Utvrđivanje javnih potreba i njihovo financiranje </vt:lpstr>
      <vt:lpstr>Javne potrebe</vt:lpstr>
      <vt:lpstr>Veličina javnih rashoda</vt:lpstr>
      <vt:lpstr> Što sve može determinirati veličinu javnih izdataka (državne aktivnosti)?</vt:lpstr>
      <vt:lpstr>Zakon porasta javnih rashoda</vt:lpstr>
      <vt:lpstr>Kontrola rasta državne potrošnje </vt:lpstr>
      <vt:lpstr>Mogućnosti kontrole rasta državne potrošnje</vt:lpstr>
      <vt:lpstr>Mogućnosti kontrole rasta državne potrošnje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Utjecaj oporezivanja na opredjeljenje birača na izborima </dc:title>
  <dc:creator>Nika</dc:creator>
  <cp:lastModifiedBy> </cp:lastModifiedBy>
  <cp:revision>16</cp:revision>
  <dcterms:created xsi:type="dcterms:W3CDTF">2010-01-10T18:37:57Z</dcterms:created>
  <dcterms:modified xsi:type="dcterms:W3CDTF">2010-11-22T08:00:03Z</dcterms:modified>
</cp:coreProperties>
</file>